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0" r:id="rId3"/>
    <p:sldId id="257" r:id="rId4"/>
    <p:sldId id="281" r:id="rId5"/>
    <p:sldId id="282" r:id="rId6"/>
    <p:sldId id="283" r:id="rId7"/>
    <p:sldId id="284" r:id="rId8"/>
    <p:sldId id="285" r:id="rId9"/>
    <p:sldId id="288" r:id="rId10"/>
    <p:sldId id="286" r:id="rId11"/>
    <p:sldId id="289" r:id="rId12"/>
    <p:sldId id="26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0" d="100"/>
          <a:sy n="60" d="100"/>
        </p:scale>
        <p:origin x="186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9CAB5F-D290-914C-9241-D1E89BA7696A}"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D5DE1-BA96-844F-8BB3-69B1BAC93555}" type="slidenum">
              <a:rPr lang="en-US" smtClean="0"/>
              <a:t>‹#›</a:t>
            </a:fld>
            <a:endParaRPr lang="en-US"/>
          </a:p>
        </p:txBody>
      </p:sp>
    </p:spTree>
    <p:extLst>
      <p:ext uri="{BB962C8B-B14F-4D97-AF65-F5344CB8AC3E}">
        <p14:creationId xmlns:p14="http://schemas.microsoft.com/office/powerpoint/2010/main" val="3117437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9CAB5F-D290-914C-9241-D1E89BA7696A}"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D5DE1-BA96-844F-8BB3-69B1BAC93555}" type="slidenum">
              <a:rPr lang="en-US" smtClean="0"/>
              <a:t>‹#›</a:t>
            </a:fld>
            <a:endParaRPr lang="en-US"/>
          </a:p>
        </p:txBody>
      </p:sp>
    </p:spTree>
    <p:extLst>
      <p:ext uri="{BB962C8B-B14F-4D97-AF65-F5344CB8AC3E}">
        <p14:creationId xmlns:p14="http://schemas.microsoft.com/office/powerpoint/2010/main" val="704438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9CAB5F-D290-914C-9241-D1E89BA7696A}"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D5DE1-BA96-844F-8BB3-69B1BAC93555}" type="slidenum">
              <a:rPr lang="en-US" smtClean="0"/>
              <a:t>‹#›</a:t>
            </a:fld>
            <a:endParaRPr lang="en-US"/>
          </a:p>
        </p:txBody>
      </p:sp>
    </p:spTree>
    <p:extLst>
      <p:ext uri="{BB962C8B-B14F-4D97-AF65-F5344CB8AC3E}">
        <p14:creationId xmlns:p14="http://schemas.microsoft.com/office/powerpoint/2010/main" val="2276264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9CAB5F-D290-914C-9241-D1E89BA7696A}"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D5DE1-BA96-844F-8BB3-69B1BAC93555}" type="slidenum">
              <a:rPr lang="en-US" smtClean="0"/>
              <a:t>‹#›</a:t>
            </a:fld>
            <a:endParaRPr lang="en-US"/>
          </a:p>
        </p:txBody>
      </p:sp>
    </p:spTree>
    <p:extLst>
      <p:ext uri="{BB962C8B-B14F-4D97-AF65-F5344CB8AC3E}">
        <p14:creationId xmlns:p14="http://schemas.microsoft.com/office/powerpoint/2010/main" val="3678548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9CAB5F-D290-914C-9241-D1E89BA7696A}"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D5DE1-BA96-844F-8BB3-69B1BAC93555}" type="slidenum">
              <a:rPr lang="en-US" smtClean="0"/>
              <a:t>‹#›</a:t>
            </a:fld>
            <a:endParaRPr lang="en-US"/>
          </a:p>
        </p:txBody>
      </p:sp>
    </p:spTree>
    <p:extLst>
      <p:ext uri="{BB962C8B-B14F-4D97-AF65-F5344CB8AC3E}">
        <p14:creationId xmlns:p14="http://schemas.microsoft.com/office/powerpoint/2010/main" val="3906818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CAB5F-D290-914C-9241-D1E89BA7696A}" type="datetimeFigureOut">
              <a:rPr lang="en-US" smtClean="0"/>
              <a:t>11/25/2014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D5DE1-BA96-844F-8BB3-69B1BAC93555}" type="slidenum">
              <a:rPr lang="en-US" smtClean="0"/>
              <a:t>‹#›</a:t>
            </a:fld>
            <a:endParaRPr lang="en-US"/>
          </a:p>
        </p:txBody>
      </p:sp>
    </p:spTree>
    <p:extLst>
      <p:ext uri="{BB962C8B-B14F-4D97-AF65-F5344CB8AC3E}">
        <p14:creationId xmlns:p14="http://schemas.microsoft.com/office/powerpoint/2010/main" val="3644974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9CAB5F-D290-914C-9241-D1E89BA7696A}" type="datetimeFigureOut">
              <a:rPr lang="en-US" smtClean="0"/>
              <a:t>11/25/2014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4D5DE1-BA96-844F-8BB3-69B1BAC93555}" type="slidenum">
              <a:rPr lang="en-US" smtClean="0"/>
              <a:t>‹#›</a:t>
            </a:fld>
            <a:endParaRPr lang="en-US"/>
          </a:p>
        </p:txBody>
      </p:sp>
    </p:spTree>
    <p:extLst>
      <p:ext uri="{BB962C8B-B14F-4D97-AF65-F5344CB8AC3E}">
        <p14:creationId xmlns:p14="http://schemas.microsoft.com/office/powerpoint/2010/main" val="904754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9CAB5F-D290-914C-9241-D1E89BA7696A}" type="datetimeFigureOut">
              <a:rPr lang="en-US" smtClean="0"/>
              <a:t>11/25/2014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4D5DE1-BA96-844F-8BB3-69B1BAC93555}" type="slidenum">
              <a:rPr lang="en-US" smtClean="0"/>
              <a:t>‹#›</a:t>
            </a:fld>
            <a:endParaRPr lang="en-US"/>
          </a:p>
        </p:txBody>
      </p:sp>
    </p:spTree>
    <p:extLst>
      <p:ext uri="{BB962C8B-B14F-4D97-AF65-F5344CB8AC3E}">
        <p14:creationId xmlns:p14="http://schemas.microsoft.com/office/powerpoint/2010/main" val="154659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9CAB5F-D290-914C-9241-D1E89BA7696A}" type="datetimeFigureOut">
              <a:rPr lang="en-US" smtClean="0"/>
              <a:t>11/25/2014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4D5DE1-BA96-844F-8BB3-69B1BAC93555}" type="slidenum">
              <a:rPr lang="en-US" smtClean="0"/>
              <a:t>‹#›</a:t>
            </a:fld>
            <a:endParaRPr lang="en-US"/>
          </a:p>
        </p:txBody>
      </p:sp>
    </p:spTree>
    <p:extLst>
      <p:ext uri="{BB962C8B-B14F-4D97-AF65-F5344CB8AC3E}">
        <p14:creationId xmlns:p14="http://schemas.microsoft.com/office/powerpoint/2010/main" val="2669782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9CAB5F-D290-914C-9241-D1E89BA7696A}" type="datetimeFigureOut">
              <a:rPr lang="en-US" smtClean="0"/>
              <a:t>11/25/2014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D5DE1-BA96-844F-8BB3-69B1BAC93555}" type="slidenum">
              <a:rPr lang="en-US" smtClean="0"/>
              <a:t>‹#›</a:t>
            </a:fld>
            <a:endParaRPr lang="en-US"/>
          </a:p>
        </p:txBody>
      </p:sp>
    </p:spTree>
    <p:extLst>
      <p:ext uri="{BB962C8B-B14F-4D97-AF65-F5344CB8AC3E}">
        <p14:creationId xmlns:p14="http://schemas.microsoft.com/office/powerpoint/2010/main" val="1961667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9CAB5F-D290-914C-9241-D1E89BA7696A}" type="datetimeFigureOut">
              <a:rPr lang="en-US" smtClean="0"/>
              <a:t>11/25/2014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D5DE1-BA96-844F-8BB3-69B1BAC93555}" type="slidenum">
              <a:rPr lang="en-US" smtClean="0"/>
              <a:t>‹#›</a:t>
            </a:fld>
            <a:endParaRPr lang="en-US"/>
          </a:p>
        </p:txBody>
      </p:sp>
    </p:spTree>
    <p:extLst>
      <p:ext uri="{BB962C8B-B14F-4D97-AF65-F5344CB8AC3E}">
        <p14:creationId xmlns:p14="http://schemas.microsoft.com/office/powerpoint/2010/main" val="976711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CAB5F-D290-914C-9241-D1E89BA7696A}" type="datetimeFigureOut">
              <a:rPr lang="en-US" smtClean="0"/>
              <a:t>11/25/2014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4D5DE1-BA96-844F-8BB3-69B1BAC93555}" type="slidenum">
              <a:rPr lang="en-US" smtClean="0"/>
              <a:t>‹#›</a:t>
            </a:fld>
            <a:endParaRPr lang="en-US"/>
          </a:p>
        </p:txBody>
      </p:sp>
    </p:spTree>
    <p:extLst>
      <p:ext uri="{BB962C8B-B14F-4D97-AF65-F5344CB8AC3E}">
        <p14:creationId xmlns:p14="http://schemas.microsoft.com/office/powerpoint/2010/main" val="1992247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999" y="323755"/>
            <a:ext cx="8365920" cy="1077218"/>
          </a:xfrm>
          <a:prstGeom prst="rect">
            <a:avLst/>
          </a:prstGeom>
          <a:noFill/>
        </p:spPr>
        <p:txBody>
          <a:bodyPr wrap="square" rtlCol="0">
            <a:spAutoFit/>
          </a:bodyPr>
          <a:lstStyle/>
          <a:p>
            <a:pPr algn="ctr"/>
            <a:r>
              <a:rPr lang="en-US" sz="3200" dirty="0" smtClean="0">
                <a:latin typeface="Arial Black"/>
                <a:cs typeface="Arial Black"/>
              </a:rPr>
              <a:t>STUDY ISLAND MCAS REVIEW </a:t>
            </a:r>
          </a:p>
          <a:p>
            <a:pPr algn="ctr"/>
            <a:r>
              <a:rPr lang="en-US" sz="3200" u="sng" dirty="0" smtClean="0">
                <a:latin typeface="+mj-lt"/>
                <a:cs typeface="Palatino"/>
              </a:rPr>
              <a:t>LIFE SCIENCE </a:t>
            </a:r>
          </a:p>
        </p:txBody>
      </p:sp>
      <p:sp>
        <p:nvSpPr>
          <p:cNvPr id="6" name="TextBox 5"/>
          <p:cNvSpPr txBox="1"/>
          <p:nvPr/>
        </p:nvSpPr>
        <p:spPr>
          <a:xfrm>
            <a:off x="5236283" y="1295026"/>
            <a:ext cx="2926202" cy="2677656"/>
          </a:xfrm>
          <a:prstGeom prst="rect">
            <a:avLst/>
          </a:prstGeom>
          <a:noFill/>
        </p:spPr>
        <p:txBody>
          <a:bodyPr wrap="none" rtlCol="0">
            <a:spAutoFit/>
          </a:bodyPr>
          <a:lstStyle/>
          <a:p>
            <a:pPr algn="ctr"/>
            <a:endParaRPr lang="en-US" sz="2400" dirty="0" smtClean="0"/>
          </a:p>
          <a:p>
            <a:pPr algn="ctr"/>
            <a:r>
              <a:rPr lang="en-US" sz="3200" u="sng" dirty="0" smtClean="0">
                <a:latin typeface="Palatino"/>
                <a:cs typeface="Palatino"/>
              </a:rPr>
              <a:t>Assignment #3</a:t>
            </a:r>
          </a:p>
          <a:p>
            <a:pPr algn="ctr"/>
            <a:r>
              <a:rPr lang="en-US" sz="3200" dirty="0" smtClean="0">
                <a:latin typeface="Palatino"/>
                <a:cs typeface="Palatino"/>
              </a:rPr>
              <a:t>Evolution &amp; </a:t>
            </a:r>
          </a:p>
          <a:p>
            <a:pPr algn="ctr"/>
            <a:r>
              <a:rPr lang="en-US" sz="3200" dirty="0" smtClean="0">
                <a:latin typeface="Palatino"/>
                <a:cs typeface="Palatino"/>
              </a:rPr>
              <a:t>Environment</a:t>
            </a:r>
          </a:p>
          <a:p>
            <a:endParaRPr lang="en-US" sz="2400" dirty="0"/>
          </a:p>
          <a:p>
            <a:endParaRPr lang="en-US" sz="2400" dirty="0"/>
          </a:p>
        </p:txBody>
      </p:sp>
      <p:pic>
        <p:nvPicPr>
          <p:cNvPr id="7" name="Picture 6" descr="study island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227" y="2172654"/>
            <a:ext cx="3691442" cy="4402045"/>
          </a:xfrm>
          <a:prstGeom prst="rect">
            <a:avLst/>
          </a:prstGeom>
        </p:spPr>
      </p:pic>
      <p:pic>
        <p:nvPicPr>
          <p:cNvPr id="2" name="Picture 1" descr="darwinsfinch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457" y="3538918"/>
            <a:ext cx="4538543" cy="3035781"/>
          </a:xfrm>
          <a:prstGeom prst="rect">
            <a:avLst/>
          </a:prstGeom>
        </p:spPr>
      </p:pic>
    </p:spTree>
    <p:extLst>
      <p:ext uri="{BB962C8B-B14F-4D97-AF65-F5344CB8AC3E}">
        <p14:creationId xmlns:p14="http://schemas.microsoft.com/office/powerpoint/2010/main" val="3047518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24939" y="473179"/>
            <a:ext cx="6722614" cy="523220"/>
          </a:xfrm>
          <a:prstGeom prst="rect">
            <a:avLst/>
          </a:prstGeom>
          <a:noFill/>
        </p:spPr>
        <p:txBody>
          <a:bodyPr wrap="square" rtlCol="0">
            <a:spAutoFit/>
          </a:bodyPr>
          <a:lstStyle/>
          <a:p>
            <a:pPr algn="ctr"/>
            <a:r>
              <a:rPr lang="en-US" sz="2800" b="1" dirty="0" smtClean="0"/>
              <a:t>Energy Pyramids</a:t>
            </a:r>
            <a:endParaRPr lang="en-US" sz="2800" b="1" dirty="0"/>
          </a:p>
        </p:txBody>
      </p:sp>
      <p:sp>
        <p:nvSpPr>
          <p:cNvPr id="4" name="TextBox 3"/>
          <p:cNvSpPr txBox="1"/>
          <p:nvPr/>
        </p:nvSpPr>
        <p:spPr>
          <a:xfrm>
            <a:off x="811875" y="1457488"/>
            <a:ext cx="184666"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2"/>
          <a:stretch>
            <a:fillRect/>
          </a:stretch>
        </p:blipFill>
        <p:spPr>
          <a:xfrm>
            <a:off x="2224744" y="1267072"/>
            <a:ext cx="4356100" cy="2311400"/>
          </a:xfrm>
          <a:prstGeom prst="rect">
            <a:avLst/>
          </a:prstGeom>
        </p:spPr>
      </p:pic>
      <p:sp>
        <p:nvSpPr>
          <p:cNvPr id="5" name="Rectangle 4"/>
          <p:cNvSpPr/>
          <p:nvPr/>
        </p:nvSpPr>
        <p:spPr>
          <a:xfrm>
            <a:off x="662273" y="3933271"/>
            <a:ext cx="7893637" cy="1938992"/>
          </a:xfrm>
          <a:prstGeom prst="rect">
            <a:avLst/>
          </a:prstGeom>
        </p:spPr>
        <p:txBody>
          <a:bodyPr wrap="square">
            <a:spAutoFit/>
          </a:bodyPr>
          <a:lstStyle/>
          <a:p>
            <a:r>
              <a:rPr lang="en-US" sz="2400" dirty="0"/>
              <a:t>The amount of </a:t>
            </a:r>
            <a:r>
              <a:rPr lang="en-US" sz="2400" u="sng" dirty="0"/>
              <a:t>energy</a:t>
            </a:r>
            <a:r>
              <a:rPr lang="en-US" sz="2400" dirty="0"/>
              <a:t> available </a:t>
            </a:r>
            <a:r>
              <a:rPr lang="en-US" sz="2400" u="sng" dirty="0" smtClean="0">
                <a:solidFill>
                  <a:srgbClr val="3366FF"/>
                </a:solidFill>
              </a:rPr>
              <a:t>_______</a:t>
            </a:r>
            <a:r>
              <a:rPr lang="en-US" sz="2400" dirty="0" smtClean="0"/>
              <a:t>in </a:t>
            </a:r>
            <a:r>
              <a:rPr lang="en-US" sz="2400" dirty="0"/>
              <a:t>the </a:t>
            </a:r>
            <a:r>
              <a:rPr lang="en-US" sz="2400" u="sng" dirty="0"/>
              <a:t>higher levels </a:t>
            </a:r>
            <a:r>
              <a:rPr lang="en-US" sz="2400" dirty="0"/>
              <a:t>of the ecosystem because energy is used by the organisms to perform their bodily functions or is given off as heat. So, animals at the top of the pyramid have </a:t>
            </a:r>
            <a:r>
              <a:rPr lang="en-US" sz="2400" u="sng" dirty="0">
                <a:solidFill>
                  <a:srgbClr val="3366FF"/>
                </a:solidFill>
              </a:rPr>
              <a:t>_______</a:t>
            </a:r>
            <a:r>
              <a:rPr lang="en-US" sz="2400" dirty="0" smtClean="0"/>
              <a:t> </a:t>
            </a:r>
            <a:r>
              <a:rPr lang="en-US" sz="2400" dirty="0"/>
              <a:t>energy available to them than animals at the bottom.</a:t>
            </a:r>
          </a:p>
        </p:txBody>
      </p:sp>
    </p:spTree>
    <p:extLst>
      <p:ext uri="{BB962C8B-B14F-4D97-AF65-F5344CB8AC3E}">
        <p14:creationId xmlns:p14="http://schemas.microsoft.com/office/powerpoint/2010/main" val="3093160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24939" y="473179"/>
            <a:ext cx="6722614" cy="523220"/>
          </a:xfrm>
          <a:prstGeom prst="rect">
            <a:avLst/>
          </a:prstGeom>
          <a:noFill/>
        </p:spPr>
        <p:txBody>
          <a:bodyPr wrap="square" rtlCol="0">
            <a:spAutoFit/>
          </a:bodyPr>
          <a:lstStyle/>
          <a:p>
            <a:pPr algn="ctr"/>
            <a:r>
              <a:rPr lang="en-US" sz="2800" b="1" dirty="0" smtClean="0"/>
              <a:t>Ecosystem Energy Pyramids</a:t>
            </a:r>
            <a:endParaRPr lang="en-US" sz="2800" b="1" dirty="0"/>
          </a:p>
        </p:txBody>
      </p:sp>
      <p:sp>
        <p:nvSpPr>
          <p:cNvPr id="4" name="TextBox 3"/>
          <p:cNvSpPr txBox="1"/>
          <p:nvPr/>
        </p:nvSpPr>
        <p:spPr>
          <a:xfrm>
            <a:off x="811875" y="1457488"/>
            <a:ext cx="184666"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2"/>
          <a:stretch>
            <a:fillRect/>
          </a:stretch>
        </p:blipFill>
        <p:spPr>
          <a:xfrm>
            <a:off x="1745953" y="996399"/>
            <a:ext cx="4356100" cy="2311400"/>
          </a:xfrm>
          <a:prstGeom prst="rect">
            <a:avLst/>
          </a:prstGeom>
        </p:spPr>
      </p:pic>
      <p:sp>
        <p:nvSpPr>
          <p:cNvPr id="5" name="Rectangle 4"/>
          <p:cNvSpPr/>
          <p:nvPr/>
        </p:nvSpPr>
        <p:spPr>
          <a:xfrm>
            <a:off x="662273" y="3933271"/>
            <a:ext cx="7893637" cy="1938992"/>
          </a:xfrm>
          <a:prstGeom prst="rect">
            <a:avLst/>
          </a:prstGeom>
        </p:spPr>
        <p:txBody>
          <a:bodyPr wrap="square">
            <a:spAutoFit/>
          </a:bodyPr>
          <a:lstStyle/>
          <a:p>
            <a:r>
              <a:rPr lang="en-US" sz="2400" dirty="0"/>
              <a:t>The amount of energy available</a:t>
            </a:r>
            <a:r>
              <a:rPr lang="en-US" sz="2400" dirty="0">
                <a:solidFill>
                  <a:srgbClr val="3366FF"/>
                </a:solidFill>
              </a:rPr>
              <a:t> </a:t>
            </a:r>
            <a:r>
              <a:rPr lang="en-US" sz="2400" u="sng" dirty="0" smtClean="0">
                <a:solidFill>
                  <a:srgbClr val="3366FF"/>
                </a:solidFill>
              </a:rPr>
              <a:t>decreases</a:t>
            </a:r>
            <a:r>
              <a:rPr lang="en-US" sz="2400" dirty="0" smtClean="0">
                <a:solidFill>
                  <a:srgbClr val="3366FF"/>
                </a:solidFill>
              </a:rPr>
              <a:t> </a:t>
            </a:r>
            <a:r>
              <a:rPr lang="en-US" sz="2400" dirty="0"/>
              <a:t>in the higher levels of the ecosystem because energy is used by the organisms to perform their bodily functions or is given off as heat. So, animals at the top of the pyramid have </a:t>
            </a:r>
            <a:r>
              <a:rPr lang="en-US" sz="2400" u="sng" dirty="0" smtClean="0">
                <a:solidFill>
                  <a:srgbClr val="3366FF"/>
                </a:solidFill>
              </a:rPr>
              <a:t>less</a:t>
            </a:r>
            <a:r>
              <a:rPr lang="en-US" sz="2400" dirty="0" smtClean="0"/>
              <a:t> </a:t>
            </a:r>
            <a:r>
              <a:rPr lang="en-US" sz="2400" dirty="0"/>
              <a:t>energy available to them than animals at the bottom.</a:t>
            </a:r>
          </a:p>
        </p:txBody>
      </p:sp>
    </p:spTree>
    <p:extLst>
      <p:ext uri="{BB962C8B-B14F-4D97-AF65-F5344CB8AC3E}">
        <p14:creationId xmlns:p14="http://schemas.microsoft.com/office/powerpoint/2010/main" val="531014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udy island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96" y="1919421"/>
            <a:ext cx="2513094" cy="2996865"/>
          </a:xfrm>
          <a:prstGeom prst="rect">
            <a:avLst/>
          </a:prstGeom>
        </p:spPr>
      </p:pic>
      <p:sp>
        <p:nvSpPr>
          <p:cNvPr id="2" name="TextBox 1"/>
          <p:cNvSpPr txBox="1"/>
          <p:nvPr/>
        </p:nvSpPr>
        <p:spPr>
          <a:xfrm>
            <a:off x="3599447" y="1992333"/>
            <a:ext cx="4635854" cy="2862323"/>
          </a:xfrm>
          <a:prstGeom prst="rect">
            <a:avLst/>
          </a:prstGeom>
          <a:noFill/>
        </p:spPr>
        <p:txBody>
          <a:bodyPr wrap="none" rtlCol="0">
            <a:spAutoFit/>
          </a:bodyPr>
          <a:lstStyle/>
          <a:p>
            <a:pPr algn="ctr"/>
            <a:endParaRPr lang="en-US" dirty="0"/>
          </a:p>
          <a:p>
            <a:pPr algn="ctr"/>
            <a:r>
              <a:rPr lang="en-US" dirty="0" smtClean="0"/>
              <a:t>This lesson will help you to review material</a:t>
            </a:r>
          </a:p>
          <a:p>
            <a:pPr algn="ctr"/>
            <a:r>
              <a:rPr lang="en-US" dirty="0"/>
              <a:t>t</a:t>
            </a:r>
            <a:r>
              <a:rPr lang="en-US" dirty="0" smtClean="0"/>
              <a:t>hat you learned in Grade 7 Life Science and</a:t>
            </a:r>
          </a:p>
          <a:p>
            <a:pPr algn="ctr"/>
            <a:r>
              <a:rPr lang="en-US" dirty="0"/>
              <a:t>p</a:t>
            </a:r>
            <a:r>
              <a:rPr lang="en-US" dirty="0" smtClean="0"/>
              <a:t>repare you for this week’s Study Island lesson.</a:t>
            </a:r>
          </a:p>
          <a:p>
            <a:pPr algn="ctr"/>
            <a:endParaRPr lang="en-US" dirty="0"/>
          </a:p>
          <a:p>
            <a:pPr algn="ctr"/>
            <a:r>
              <a:rPr lang="en-US" dirty="0" smtClean="0"/>
              <a:t>Your Grade 7 teachers send best wishes</a:t>
            </a:r>
          </a:p>
          <a:p>
            <a:pPr algn="ctr"/>
            <a:r>
              <a:rPr lang="en-US" dirty="0"/>
              <a:t>a</a:t>
            </a:r>
            <a:r>
              <a:rPr lang="en-US" dirty="0" smtClean="0"/>
              <a:t>nd know you will be successful on </a:t>
            </a:r>
          </a:p>
          <a:p>
            <a:pPr algn="ctr"/>
            <a:r>
              <a:rPr lang="en-US" dirty="0" smtClean="0"/>
              <a:t>Grade 8 Science MCAS.</a:t>
            </a:r>
          </a:p>
          <a:p>
            <a:pPr algn="ctr"/>
            <a:endParaRPr lang="en-US" dirty="0"/>
          </a:p>
          <a:p>
            <a:pPr algn="ctr"/>
            <a:r>
              <a:rPr lang="en-US" dirty="0" smtClean="0"/>
              <a:t>YOU CAN DO IT!!</a:t>
            </a:r>
            <a:endParaRPr lang="en-US" dirty="0"/>
          </a:p>
        </p:txBody>
      </p:sp>
    </p:spTree>
    <p:extLst>
      <p:ext uri="{BB962C8B-B14F-4D97-AF65-F5344CB8AC3E}">
        <p14:creationId xmlns:p14="http://schemas.microsoft.com/office/powerpoint/2010/main" val="3600616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5949" y="473179"/>
            <a:ext cx="6722614" cy="954107"/>
          </a:xfrm>
          <a:prstGeom prst="rect">
            <a:avLst/>
          </a:prstGeom>
          <a:noFill/>
        </p:spPr>
        <p:txBody>
          <a:bodyPr wrap="square" rtlCol="0">
            <a:spAutoFit/>
          </a:bodyPr>
          <a:lstStyle/>
          <a:p>
            <a:pPr algn="ctr"/>
            <a:r>
              <a:rPr lang="en-US" sz="2800" b="1" dirty="0" smtClean="0"/>
              <a:t>Evidence for Darwin’s</a:t>
            </a:r>
          </a:p>
          <a:p>
            <a:pPr algn="ctr"/>
            <a:r>
              <a:rPr lang="en-US" sz="2800" b="1" dirty="0" smtClean="0"/>
              <a:t> Theory of Evolution by Natural Selection</a:t>
            </a:r>
            <a:endParaRPr lang="en-US" sz="2800" b="1" dirty="0"/>
          </a:p>
        </p:txBody>
      </p:sp>
      <p:pic>
        <p:nvPicPr>
          <p:cNvPr id="4" name="Picture 3" descr="Charles_Darwin_photograph_by_Julia_Margaret_Cameron,_196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082" y="1676326"/>
            <a:ext cx="3316801" cy="4383212"/>
          </a:xfrm>
          <a:prstGeom prst="rect">
            <a:avLst/>
          </a:prstGeom>
        </p:spPr>
      </p:pic>
      <p:sp>
        <p:nvSpPr>
          <p:cNvPr id="2" name="TextBox 1"/>
          <p:cNvSpPr txBox="1"/>
          <p:nvPr/>
        </p:nvSpPr>
        <p:spPr>
          <a:xfrm>
            <a:off x="4058467" y="1992338"/>
            <a:ext cx="4481743" cy="3539431"/>
          </a:xfrm>
          <a:prstGeom prst="rect">
            <a:avLst/>
          </a:prstGeom>
          <a:noFill/>
        </p:spPr>
        <p:txBody>
          <a:bodyPr wrap="square" rtlCol="0">
            <a:spAutoFit/>
          </a:bodyPr>
          <a:lstStyle/>
          <a:p>
            <a:r>
              <a:rPr lang="en-US" sz="2800" dirty="0" smtClean="0"/>
              <a:t>During his round-the-world voyage on the HMS Beagle, Darwin collected evidence to support the theory of evolution, that idea that species change over time and evolved from a common ancestor</a:t>
            </a:r>
            <a:endParaRPr lang="en-US" sz="2800" dirty="0"/>
          </a:p>
        </p:txBody>
      </p:sp>
    </p:spTree>
    <p:extLst>
      <p:ext uri="{BB962C8B-B14F-4D97-AF65-F5344CB8AC3E}">
        <p14:creationId xmlns:p14="http://schemas.microsoft.com/office/powerpoint/2010/main" val="229373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0645" y="473179"/>
            <a:ext cx="6722614" cy="954107"/>
          </a:xfrm>
          <a:prstGeom prst="rect">
            <a:avLst/>
          </a:prstGeom>
          <a:noFill/>
        </p:spPr>
        <p:txBody>
          <a:bodyPr wrap="square" rtlCol="0">
            <a:spAutoFit/>
          </a:bodyPr>
          <a:lstStyle/>
          <a:p>
            <a:pPr algn="ctr"/>
            <a:r>
              <a:rPr lang="en-US" sz="2800" b="1" dirty="0" smtClean="0"/>
              <a:t>Evidence for Evolution</a:t>
            </a:r>
          </a:p>
          <a:p>
            <a:pPr algn="ctr"/>
            <a:r>
              <a:rPr lang="en-US" sz="2800" b="1" i="1" dirty="0" smtClean="0"/>
              <a:t>Species Changing Over Time</a:t>
            </a:r>
            <a:endParaRPr lang="en-US" sz="2800" b="1" i="1" dirty="0"/>
          </a:p>
        </p:txBody>
      </p:sp>
      <p:pic>
        <p:nvPicPr>
          <p:cNvPr id="7" name="Picture 6" descr="horse-evolu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4351"/>
            <a:ext cx="3086100" cy="4419600"/>
          </a:xfrm>
          <a:prstGeom prst="rect">
            <a:avLst/>
          </a:prstGeom>
        </p:spPr>
      </p:pic>
      <p:pic>
        <p:nvPicPr>
          <p:cNvPr id="9" name="Picture 8"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4875166"/>
            <a:ext cx="6477000" cy="1257300"/>
          </a:xfrm>
          <a:prstGeom prst="rect">
            <a:avLst/>
          </a:prstGeom>
        </p:spPr>
      </p:pic>
      <p:pic>
        <p:nvPicPr>
          <p:cNvPr id="10" name="Picture 9" descr="whale-evolution-57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1403" y="1776366"/>
            <a:ext cx="6187035" cy="2648485"/>
          </a:xfrm>
          <a:prstGeom prst="rect">
            <a:avLst/>
          </a:prstGeom>
        </p:spPr>
      </p:pic>
      <p:sp>
        <p:nvSpPr>
          <p:cNvPr id="11" name="TextBox 10"/>
          <p:cNvSpPr txBox="1"/>
          <p:nvPr/>
        </p:nvSpPr>
        <p:spPr>
          <a:xfrm>
            <a:off x="273884" y="6375481"/>
            <a:ext cx="1672566" cy="369332"/>
          </a:xfrm>
          <a:prstGeom prst="rect">
            <a:avLst/>
          </a:prstGeom>
          <a:noFill/>
        </p:spPr>
        <p:txBody>
          <a:bodyPr wrap="none" rtlCol="0">
            <a:spAutoFit/>
          </a:bodyPr>
          <a:lstStyle/>
          <a:p>
            <a:r>
              <a:rPr lang="en-US" dirty="0" smtClean="0"/>
              <a:t>Horse Evolution</a:t>
            </a:r>
            <a:endParaRPr lang="en-US" dirty="0"/>
          </a:p>
        </p:txBody>
      </p:sp>
      <p:sp>
        <p:nvSpPr>
          <p:cNvPr id="12" name="TextBox 11"/>
          <p:cNvSpPr txBox="1"/>
          <p:nvPr/>
        </p:nvSpPr>
        <p:spPr>
          <a:xfrm>
            <a:off x="5306488" y="6378457"/>
            <a:ext cx="1919854" cy="369332"/>
          </a:xfrm>
          <a:prstGeom prst="rect">
            <a:avLst/>
          </a:prstGeom>
          <a:noFill/>
        </p:spPr>
        <p:txBody>
          <a:bodyPr wrap="none" rtlCol="0">
            <a:spAutoFit/>
          </a:bodyPr>
          <a:lstStyle/>
          <a:p>
            <a:r>
              <a:rPr lang="en-US" dirty="0" smtClean="0"/>
              <a:t>Hominid Evolution</a:t>
            </a:r>
            <a:endParaRPr lang="en-US" dirty="0"/>
          </a:p>
        </p:txBody>
      </p:sp>
      <p:sp>
        <p:nvSpPr>
          <p:cNvPr id="13" name="TextBox 12"/>
          <p:cNvSpPr txBox="1"/>
          <p:nvPr/>
        </p:nvSpPr>
        <p:spPr>
          <a:xfrm>
            <a:off x="6526539" y="3688825"/>
            <a:ext cx="1726442" cy="369332"/>
          </a:xfrm>
          <a:prstGeom prst="rect">
            <a:avLst/>
          </a:prstGeom>
          <a:noFill/>
        </p:spPr>
        <p:txBody>
          <a:bodyPr wrap="none" rtlCol="0">
            <a:spAutoFit/>
          </a:bodyPr>
          <a:lstStyle/>
          <a:p>
            <a:r>
              <a:rPr lang="en-US" dirty="0" smtClean="0"/>
              <a:t>Whale Evolution</a:t>
            </a:r>
            <a:endParaRPr lang="en-US" dirty="0"/>
          </a:p>
        </p:txBody>
      </p:sp>
      <p:sp>
        <p:nvSpPr>
          <p:cNvPr id="14" name="TextBox 13"/>
          <p:cNvSpPr txBox="1"/>
          <p:nvPr/>
        </p:nvSpPr>
        <p:spPr>
          <a:xfrm>
            <a:off x="3036302" y="1626942"/>
            <a:ext cx="3188341" cy="1200328"/>
          </a:xfrm>
          <a:prstGeom prst="rect">
            <a:avLst/>
          </a:prstGeom>
          <a:noFill/>
        </p:spPr>
        <p:txBody>
          <a:bodyPr wrap="square" rtlCol="0">
            <a:spAutoFit/>
          </a:bodyPr>
          <a:lstStyle/>
          <a:p>
            <a:pPr algn="ctr"/>
            <a:r>
              <a:rPr lang="en-US" sz="2400" b="1" dirty="0" smtClean="0">
                <a:solidFill>
                  <a:srgbClr val="FF0000"/>
                </a:solidFill>
              </a:rPr>
              <a:t>How do </a:t>
            </a:r>
            <a:r>
              <a:rPr lang="en-US" sz="2400" b="1" u="sng" dirty="0" smtClean="0">
                <a:solidFill>
                  <a:srgbClr val="0000FF"/>
                </a:solidFill>
              </a:rPr>
              <a:t>fossils</a:t>
            </a:r>
            <a:r>
              <a:rPr lang="en-US" sz="2400" b="1" dirty="0" smtClean="0">
                <a:solidFill>
                  <a:srgbClr val="FF0000"/>
                </a:solidFill>
              </a:rPr>
              <a:t> provide evidence that species change over time?</a:t>
            </a:r>
            <a:endParaRPr lang="en-US" sz="2400" b="1" dirty="0">
              <a:solidFill>
                <a:srgbClr val="FF0000"/>
              </a:solidFill>
            </a:endParaRPr>
          </a:p>
        </p:txBody>
      </p:sp>
    </p:spTree>
    <p:extLst>
      <p:ext uri="{BB962C8B-B14F-4D97-AF65-F5344CB8AC3E}">
        <p14:creationId xmlns:p14="http://schemas.microsoft.com/office/powerpoint/2010/main" val="1227020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0645" y="473179"/>
            <a:ext cx="6722614" cy="954107"/>
          </a:xfrm>
          <a:prstGeom prst="rect">
            <a:avLst/>
          </a:prstGeom>
          <a:noFill/>
        </p:spPr>
        <p:txBody>
          <a:bodyPr wrap="square" rtlCol="0">
            <a:spAutoFit/>
          </a:bodyPr>
          <a:lstStyle/>
          <a:p>
            <a:pPr algn="ctr"/>
            <a:r>
              <a:rPr lang="en-US" sz="2800" b="1" dirty="0" smtClean="0"/>
              <a:t>Evidence for Evolution</a:t>
            </a:r>
          </a:p>
          <a:p>
            <a:pPr algn="ctr"/>
            <a:r>
              <a:rPr lang="en-US" sz="2800" b="1" i="1" dirty="0" smtClean="0"/>
              <a:t>Species Changing Over Time</a:t>
            </a:r>
            <a:endParaRPr lang="en-US" sz="2800" b="1" i="1" dirty="0"/>
          </a:p>
        </p:txBody>
      </p:sp>
      <p:sp>
        <p:nvSpPr>
          <p:cNvPr id="14" name="TextBox 13"/>
          <p:cNvSpPr txBox="1"/>
          <p:nvPr/>
        </p:nvSpPr>
        <p:spPr>
          <a:xfrm>
            <a:off x="323686" y="1402806"/>
            <a:ext cx="8664703" cy="830997"/>
          </a:xfrm>
          <a:prstGeom prst="rect">
            <a:avLst/>
          </a:prstGeom>
          <a:noFill/>
        </p:spPr>
        <p:txBody>
          <a:bodyPr wrap="square" rtlCol="0">
            <a:spAutoFit/>
          </a:bodyPr>
          <a:lstStyle/>
          <a:p>
            <a:pPr algn="ctr"/>
            <a:r>
              <a:rPr lang="en-US" sz="2400" b="1" dirty="0" smtClean="0">
                <a:solidFill>
                  <a:srgbClr val="FF0000"/>
                </a:solidFill>
              </a:rPr>
              <a:t>How do </a:t>
            </a:r>
            <a:r>
              <a:rPr lang="en-US" sz="2400" b="1" u="sng" dirty="0" smtClean="0">
                <a:solidFill>
                  <a:srgbClr val="0000FF"/>
                </a:solidFill>
              </a:rPr>
              <a:t>homologous (similar) structures </a:t>
            </a:r>
            <a:r>
              <a:rPr lang="en-US" sz="2400" b="1" dirty="0" smtClean="0">
                <a:solidFill>
                  <a:srgbClr val="FF0000"/>
                </a:solidFill>
              </a:rPr>
              <a:t>provide evidence </a:t>
            </a:r>
          </a:p>
          <a:p>
            <a:pPr algn="ctr"/>
            <a:r>
              <a:rPr lang="en-US" sz="2400" b="1" dirty="0" smtClean="0">
                <a:solidFill>
                  <a:srgbClr val="FF0000"/>
                </a:solidFill>
              </a:rPr>
              <a:t>that the following animals might share a common ancestor?</a:t>
            </a:r>
            <a:endParaRPr lang="en-US" sz="2400" b="1" dirty="0">
              <a:solidFill>
                <a:srgbClr val="FF0000"/>
              </a:solidFill>
            </a:endParaRPr>
          </a:p>
        </p:txBody>
      </p:sp>
      <p:pic>
        <p:nvPicPr>
          <p:cNvPr id="2" name="Picture 1" descr="limb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4116"/>
            <a:ext cx="9144000" cy="4438055"/>
          </a:xfrm>
          <a:prstGeom prst="rect">
            <a:avLst/>
          </a:prstGeom>
        </p:spPr>
      </p:pic>
    </p:spTree>
    <p:extLst>
      <p:ext uri="{BB962C8B-B14F-4D97-AF65-F5344CB8AC3E}">
        <p14:creationId xmlns:p14="http://schemas.microsoft.com/office/powerpoint/2010/main" val="3236163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0645" y="473179"/>
            <a:ext cx="6722614" cy="954107"/>
          </a:xfrm>
          <a:prstGeom prst="rect">
            <a:avLst/>
          </a:prstGeom>
          <a:noFill/>
        </p:spPr>
        <p:txBody>
          <a:bodyPr wrap="square" rtlCol="0">
            <a:spAutoFit/>
          </a:bodyPr>
          <a:lstStyle/>
          <a:p>
            <a:pPr algn="ctr"/>
            <a:r>
              <a:rPr lang="en-US" sz="2800" b="1" dirty="0" smtClean="0"/>
              <a:t>Evidence for Evolution</a:t>
            </a:r>
          </a:p>
          <a:p>
            <a:pPr algn="ctr"/>
            <a:r>
              <a:rPr lang="en-US" sz="2800" b="1" i="1" dirty="0" smtClean="0"/>
              <a:t>Species Changing Over Time</a:t>
            </a:r>
            <a:endParaRPr lang="en-US" sz="2800" b="1" i="1" dirty="0"/>
          </a:p>
        </p:txBody>
      </p:sp>
      <p:sp>
        <p:nvSpPr>
          <p:cNvPr id="14" name="TextBox 13"/>
          <p:cNvSpPr txBox="1"/>
          <p:nvPr/>
        </p:nvSpPr>
        <p:spPr>
          <a:xfrm>
            <a:off x="323686" y="1402806"/>
            <a:ext cx="8664703" cy="830997"/>
          </a:xfrm>
          <a:prstGeom prst="rect">
            <a:avLst/>
          </a:prstGeom>
          <a:noFill/>
        </p:spPr>
        <p:txBody>
          <a:bodyPr wrap="square" rtlCol="0">
            <a:spAutoFit/>
          </a:bodyPr>
          <a:lstStyle/>
          <a:p>
            <a:pPr algn="ctr"/>
            <a:r>
              <a:rPr lang="en-US" sz="2400" b="1" dirty="0" smtClean="0">
                <a:solidFill>
                  <a:srgbClr val="FF0000"/>
                </a:solidFill>
              </a:rPr>
              <a:t>How do </a:t>
            </a:r>
            <a:r>
              <a:rPr lang="en-US" sz="2400" b="1" u="sng" dirty="0" smtClean="0">
                <a:solidFill>
                  <a:srgbClr val="0000FF"/>
                </a:solidFill>
              </a:rPr>
              <a:t>embryos</a:t>
            </a:r>
            <a:r>
              <a:rPr lang="en-US" sz="2400" dirty="0" smtClean="0">
                <a:solidFill>
                  <a:srgbClr val="0000FF"/>
                </a:solidFill>
              </a:rPr>
              <a:t> </a:t>
            </a:r>
            <a:r>
              <a:rPr lang="en-US" sz="2400" b="1" dirty="0" smtClean="0">
                <a:solidFill>
                  <a:srgbClr val="FF0000"/>
                </a:solidFill>
              </a:rPr>
              <a:t>provide evidence </a:t>
            </a:r>
          </a:p>
          <a:p>
            <a:pPr algn="ctr"/>
            <a:r>
              <a:rPr lang="en-US" sz="2400" b="1" dirty="0" smtClean="0">
                <a:solidFill>
                  <a:srgbClr val="FF0000"/>
                </a:solidFill>
              </a:rPr>
              <a:t>that the following animals might share a common ancestor?</a:t>
            </a:r>
            <a:endParaRPr lang="en-US" sz="2400" b="1" dirty="0">
              <a:solidFill>
                <a:srgbClr val="FF0000"/>
              </a:solidFill>
            </a:endParaRPr>
          </a:p>
        </p:txBody>
      </p:sp>
      <p:pic>
        <p:nvPicPr>
          <p:cNvPr id="4" name="Picture 3" descr="embryoes21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1750" y="2527952"/>
            <a:ext cx="5080000" cy="3810000"/>
          </a:xfrm>
          <a:prstGeom prst="rect">
            <a:avLst/>
          </a:prstGeom>
        </p:spPr>
      </p:pic>
    </p:spTree>
    <p:extLst>
      <p:ext uri="{BB962C8B-B14F-4D97-AF65-F5344CB8AC3E}">
        <p14:creationId xmlns:p14="http://schemas.microsoft.com/office/powerpoint/2010/main" val="380232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5949" y="473179"/>
            <a:ext cx="6722614" cy="954107"/>
          </a:xfrm>
          <a:prstGeom prst="rect">
            <a:avLst/>
          </a:prstGeom>
          <a:noFill/>
        </p:spPr>
        <p:txBody>
          <a:bodyPr wrap="square" rtlCol="0">
            <a:spAutoFit/>
          </a:bodyPr>
          <a:lstStyle/>
          <a:p>
            <a:pPr algn="ctr"/>
            <a:r>
              <a:rPr lang="en-US" sz="2800" b="1" dirty="0" smtClean="0"/>
              <a:t>Evidence for Darwin’s</a:t>
            </a:r>
          </a:p>
          <a:p>
            <a:pPr algn="ctr"/>
            <a:r>
              <a:rPr lang="en-US" sz="2800" b="1" dirty="0" smtClean="0"/>
              <a:t> Theory of Evolution by Natural Selection</a:t>
            </a:r>
            <a:endParaRPr lang="en-US" sz="2800" b="1" dirty="0"/>
          </a:p>
        </p:txBody>
      </p:sp>
      <p:pic>
        <p:nvPicPr>
          <p:cNvPr id="4" name="Picture 3" descr="Charles_Darwin_photograph_by_Julia_Margaret_Cameron,_196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082" y="1676326"/>
            <a:ext cx="3316801" cy="4383212"/>
          </a:xfrm>
          <a:prstGeom prst="rect">
            <a:avLst/>
          </a:prstGeom>
        </p:spPr>
      </p:pic>
      <p:sp>
        <p:nvSpPr>
          <p:cNvPr id="2" name="TextBox 1"/>
          <p:cNvSpPr txBox="1"/>
          <p:nvPr/>
        </p:nvSpPr>
        <p:spPr>
          <a:xfrm>
            <a:off x="4058467" y="1992339"/>
            <a:ext cx="4892973" cy="3970318"/>
          </a:xfrm>
          <a:prstGeom prst="rect">
            <a:avLst/>
          </a:prstGeom>
          <a:noFill/>
        </p:spPr>
        <p:txBody>
          <a:bodyPr wrap="square" rtlCol="0">
            <a:spAutoFit/>
          </a:bodyPr>
          <a:lstStyle/>
          <a:p>
            <a:r>
              <a:rPr lang="en-US" sz="2800" dirty="0" smtClean="0"/>
              <a:t>Darwin proposed that evolution occurred by </a:t>
            </a:r>
            <a:r>
              <a:rPr lang="en-US" sz="2800" u="sng" dirty="0" smtClean="0">
                <a:solidFill>
                  <a:srgbClr val="3366FF"/>
                </a:solidFill>
              </a:rPr>
              <a:t>natural selection</a:t>
            </a:r>
            <a:r>
              <a:rPr lang="en-US" sz="2800" dirty="0" smtClean="0"/>
              <a:t>:</a:t>
            </a:r>
          </a:p>
          <a:p>
            <a:endParaRPr lang="en-US" sz="2800" dirty="0"/>
          </a:p>
          <a:p>
            <a:r>
              <a:rPr lang="en-US" sz="2800" dirty="0" smtClean="0"/>
              <a:t>-There is </a:t>
            </a:r>
            <a:r>
              <a:rPr lang="en-US" sz="2800" u="sng" dirty="0" smtClean="0">
                <a:solidFill>
                  <a:srgbClr val="0000FF"/>
                </a:solidFill>
              </a:rPr>
              <a:t>variation</a:t>
            </a:r>
            <a:r>
              <a:rPr lang="en-US" sz="2800" dirty="0" smtClean="0"/>
              <a:t> within populations. </a:t>
            </a:r>
          </a:p>
          <a:p>
            <a:endParaRPr lang="en-US" sz="2800" dirty="0"/>
          </a:p>
          <a:p>
            <a:r>
              <a:rPr lang="en-US" sz="2800" dirty="0" smtClean="0"/>
              <a:t>- The “fittest” organisms, best adapted to an environment, will  </a:t>
            </a:r>
            <a:r>
              <a:rPr lang="en-US" sz="2800" u="sng" dirty="0" smtClean="0">
                <a:solidFill>
                  <a:srgbClr val="0000FF"/>
                </a:solidFill>
              </a:rPr>
              <a:t>survive and reproduce</a:t>
            </a:r>
            <a:r>
              <a:rPr lang="en-US" sz="2800" dirty="0" smtClean="0"/>
              <a:t>.</a:t>
            </a:r>
          </a:p>
        </p:txBody>
      </p:sp>
    </p:spTree>
    <p:extLst>
      <p:ext uri="{BB962C8B-B14F-4D97-AF65-F5344CB8AC3E}">
        <p14:creationId xmlns:p14="http://schemas.microsoft.com/office/powerpoint/2010/main" val="2754071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5949" y="473179"/>
            <a:ext cx="6722614" cy="523220"/>
          </a:xfrm>
          <a:prstGeom prst="rect">
            <a:avLst/>
          </a:prstGeom>
          <a:noFill/>
        </p:spPr>
        <p:txBody>
          <a:bodyPr wrap="square" rtlCol="0">
            <a:spAutoFit/>
          </a:bodyPr>
          <a:lstStyle/>
          <a:p>
            <a:pPr algn="ctr"/>
            <a:r>
              <a:rPr lang="en-US" sz="2800" b="1" dirty="0" smtClean="0"/>
              <a:t>Theory of Evolution by Natural Selection</a:t>
            </a:r>
            <a:endParaRPr lang="en-US" sz="2800" b="1" dirty="0"/>
          </a:p>
        </p:txBody>
      </p:sp>
      <p:pic>
        <p:nvPicPr>
          <p:cNvPr id="5" name="Picture 4"/>
          <p:cNvPicPr>
            <a:picLocks noChangeAspect="1"/>
          </p:cNvPicPr>
          <p:nvPr/>
        </p:nvPicPr>
        <p:blipFill>
          <a:blip r:embed="rId2"/>
          <a:stretch>
            <a:fillRect/>
          </a:stretch>
        </p:blipFill>
        <p:spPr>
          <a:xfrm>
            <a:off x="2702773" y="1500849"/>
            <a:ext cx="3035300" cy="2552700"/>
          </a:xfrm>
          <a:prstGeom prst="rect">
            <a:avLst/>
          </a:prstGeom>
        </p:spPr>
      </p:pic>
      <p:sp>
        <p:nvSpPr>
          <p:cNvPr id="7" name="TextBox 6"/>
          <p:cNvSpPr txBox="1"/>
          <p:nvPr/>
        </p:nvSpPr>
        <p:spPr>
          <a:xfrm>
            <a:off x="725328" y="4262856"/>
            <a:ext cx="7738817" cy="2523768"/>
          </a:xfrm>
          <a:prstGeom prst="rect">
            <a:avLst/>
          </a:prstGeom>
          <a:noFill/>
        </p:spPr>
        <p:txBody>
          <a:bodyPr wrap="none" rtlCol="0">
            <a:spAutoFit/>
          </a:bodyPr>
          <a:lstStyle/>
          <a:p>
            <a:r>
              <a:rPr lang="en-US" sz="2000" dirty="0"/>
              <a:t>Which of the following best explains why </a:t>
            </a:r>
            <a:r>
              <a:rPr lang="en-US" sz="2000" dirty="0" smtClean="0"/>
              <a:t>the </a:t>
            </a:r>
            <a:r>
              <a:rPr lang="en-US" sz="2000" dirty="0"/>
              <a:t>beak shape of each species </a:t>
            </a:r>
            <a:endParaRPr lang="en-US" sz="2000" dirty="0" smtClean="0"/>
          </a:p>
          <a:p>
            <a:r>
              <a:rPr lang="en-US" sz="2000" dirty="0" smtClean="0"/>
              <a:t>of </a:t>
            </a:r>
            <a:r>
              <a:rPr lang="en-US" sz="2000" dirty="0"/>
              <a:t>bird developed differently</a:t>
            </a:r>
            <a:r>
              <a:rPr lang="en-US" sz="2000" dirty="0" smtClean="0"/>
              <a:t>?</a:t>
            </a:r>
          </a:p>
          <a:p>
            <a:endParaRPr lang="en-US" sz="2000" dirty="0"/>
          </a:p>
          <a:p>
            <a:r>
              <a:rPr lang="en-US" sz="2000" dirty="0"/>
              <a:t> </a:t>
            </a:r>
            <a:r>
              <a:rPr lang="en-US" sz="2000" dirty="0" err="1"/>
              <a:t>A.Each</a:t>
            </a:r>
            <a:r>
              <a:rPr lang="en-US" sz="2000" dirty="0"/>
              <a:t> beak shape helps the birds to produce different songs.</a:t>
            </a:r>
          </a:p>
          <a:p>
            <a:r>
              <a:rPr lang="en-US" sz="2000" dirty="0"/>
              <a:t> </a:t>
            </a:r>
            <a:r>
              <a:rPr lang="en-US" sz="2000" dirty="0" err="1"/>
              <a:t>B.Each</a:t>
            </a:r>
            <a:r>
              <a:rPr lang="en-US" sz="2000" dirty="0"/>
              <a:t> beak shape is an adaptation to a specific source of food.</a:t>
            </a:r>
          </a:p>
          <a:p>
            <a:r>
              <a:rPr lang="en-US" sz="2000" dirty="0"/>
              <a:t> </a:t>
            </a:r>
            <a:r>
              <a:rPr lang="en-US" sz="2000" dirty="0" err="1"/>
              <a:t>C.Each</a:t>
            </a:r>
            <a:r>
              <a:rPr lang="en-US" sz="2000" dirty="0"/>
              <a:t> beak shape is designed to construct a different type of nest.</a:t>
            </a:r>
          </a:p>
          <a:p>
            <a:r>
              <a:rPr lang="en-US" sz="2000" dirty="0"/>
              <a:t> </a:t>
            </a:r>
            <a:r>
              <a:rPr lang="en-US" sz="2000" dirty="0" err="1"/>
              <a:t>D.Each</a:t>
            </a:r>
            <a:r>
              <a:rPr lang="en-US" sz="2000" dirty="0"/>
              <a:t> beak shape helps protect the birds from a different predator.</a:t>
            </a:r>
          </a:p>
          <a:p>
            <a:endParaRPr lang="en-US" dirty="0"/>
          </a:p>
        </p:txBody>
      </p:sp>
    </p:spTree>
    <p:extLst>
      <p:ext uri="{BB962C8B-B14F-4D97-AF65-F5344CB8AC3E}">
        <p14:creationId xmlns:p14="http://schemas.microsoft.com/office/powerpoint/2010/main" val="760836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5949" y="473179"/>
            <a:ext cx="6722614" cy="523220"/>
          </a:xfrm>
          <a:prstGeom prst="rect">
            <a:avLst/>
          </a:prstGeom>
          <a:noFill/>
        </p:spPr>
        <p:txBody>
          <a:bodyPr wrap="square" rtlCol="0">
            <a:spAutoFit/>
          </a:bodyPr>
          <a:lstStyle/>
          <a:p>
            <a:pPr algn="ctr"/>
            <a:r>
              <a:rPr lang="en-US" sz="2800" b="1" dirty="0" smtClean="0"/>
              <a:t>Organization of Ecological Systems</a:t>
            </a:r>
            <a:endParaRPr lang="en-US" sz="2800" b="1" dirty="0"/>
          </a:p>
        </p:txBody>
      </p:sp>
      <p:sp>
        <p:nvSpPr>
          <p:cNvPr id="4" name="TextBox 3"/>
          <p:cNvSpPr txBox="1"/>
          <p:nvPr/>
        </p:nvSpPr>
        <p:spPr>
          <a:xfrm>
            <a:off x="811875" y="1457488"/>
            <a:ext cx="184666" cy="369332"/>
          </a:xfrm>
          <a:prstGeom prst="rect">
            <a:avLst/>
          </a:prstGeom>
          <a:noFill/>
        </p:spPr>
        <p:txBody>
          <a:bodyPr wrap="none" rtlCol="0">
            <a:spAutoFit/>
          </a:bodyPr>
          <a:lstStyle/>
          <a:p>
            <a:endParaRPr lang="en-US" dirty="0"/>
          </a:p>
        </p:txBody>
      </p:sp>
      <p:pic>
        <p:nvPicPr>
          <p:cNvPr id="8" name="Picture 7"/>
          <p:cNvPicPr>
            <a:picLocks noChangeAspect="1"/>
          </p:cNvPicPr>
          <p:nvPr/>
        </p:nvPicPr>
        <p:blipFill>
          <a:blip r:embed="rId2"/>
          <a:stretch>
            <a:fillRect/>
          </a:stretch>
        </p:blipFill>
        <p:spPr>
          <a:xfrm>
            <a:off x="270629" y="1183790"/>
            <a:ext cx="4559300" cy="5067300"/>
          </a:xfrm>
          <a:prstGeom prst="rect">
            <a:avLst/>
          </a:prstGeom>
        </p:spPr>
      </p:pic>
      <p:sp>
        <p:nvSpPr>
          <p:cNvPr id="9" name="Rectangle 8"/>
          <p:cNvSpPr/>
          <p:nvPr/>
        </p:nvSpPr>
        <p:spPr>
          <a:xfrm>
            <a:off x="3653795" y="4410310"/>
            <a:ext cx="5251708" cy="646331"/>
          </a:xfrm>
          <a:prstGeom prst="rect">
            <a:avLst/>
          </a:prstGeom>
        </p:spPr>
        <p:txBody>
          <a:bodyPr wrap="none">
            <a:spAutoFit/>
          </a:bodyPr>
          <a:lstStyle/>
          <a:p>
            <a:r>
              <a:rPr lang="en-US" b="1" u="sng" dirty="0" smtClean="0"/>
              <a:t>Population</a:t>
            </a:r>
            <a:r>
              <a:rPr lang="en-US" dirty="0" smtClean="0"/>
              <a:t>: A </a:t>
            </a:r>
            <a:r>
              <a:rPr lang="en-US" dirty="0"/>
              <a:t>group of individuals of </a:t>
            </a:r>
            <a:r>
              <a:rPr lang="en-US" dirty="0" smtClean="0"/>
              <a:t>the </a:t>
            </a:r>
            <a:r>
              <a:rPr lang="en-US" b="1" u="sng" dirty="0" smtClean="0">
                <a:solidFill>
                  <a:srgbClr val="3366FF"/>
                </a:solidFill>
              </a:rPr>
              <a:t>same species</a:t>
            </a:r>
          </a:p>
          <a:p>
            <a:r>
              <a:rPr lang="en-US" dirty="0"/>
              <a:t>t</a:t>
            </a:r>
            <a:r>
              <a:rPr lang="en-US" dirty="0" smtClean="0"/>
              <a:t>hat live in an ecosystem</a:t>
            </a:r>
            <a:endParaRPr lang="en-US" dirty="0"/>
          </a:p>
        </p:txBody>
      </p:sp>
      <p:sp>
        <p:nvSpPr>
          <p:cNvPr id="10" name="Rectangle 9"/>
          <p:cNvSpPr/>
          <p:nvPr/>
        </p:nvSpPr>
        <p:spPr>
          <a:xfrm>
            <a:off x="3889462" y="3604944"/>
            <a:ext cx="5275355" cy="646331"/>
          </a:xfrm>
          <a:prstGeom prst="rect">
            <a:avLst/>
          </a:prstGeom>
        </p:spPr>
        <p:txBody>
          <a:bodyPr wrap="square">
            <a:spAutoFit/>
          </a:bodyPr>
          <a:lstStyle/>
          <a:p>
            <a:r>
              <a:rPr lang="en-US" b="1" u="sng" dirty="0" smtClean="0"/>
              <a:t>Community</a:t>
            </a:r>
            <a:r>
              <a:rPr lang="en-US" b="1" dirty="0" smtClean="0"/>
              <a:t>:  </a:t>
            </a:r>
            <a:r>
              <a:rPr lang="en-US" dirty="0" smtClean="0"/>
              <a:t>All of the populations of </a:t>
            </a:r>
            <a:r>
              <a:rPr lang="en-US" b="1" u="sng" dirty="0" smtClean="0">
                <a:solidFill>
                  <a:srgbClr val="3366FF"/>
                </a:solidFill>
              </a:rPr>
              <a:t>different species </a:t>
            </a:r>
            <a:r>
              <a:rPr lang="en-US" dirty="0" smtClean="0"/>
              <a:t>that live in an ecosystem </a:t>
            </a:r>
            <a:endParaRPr lang="en-US" dirty="0"/>
          </a:p>
        </p:txBody>
      </p:sp>
      <p:sp>
        <p:nvSpPr>
          <p:cNvPr id="11" name="Rectangle 10"/>
          <p:cNvSpPr/>
          <p:nvPr/>
        </p:nvSpPr>
        <p:spPr>
          <a:xfrm>
            <a:off x="4083496" y="2799578"/>
            <a:ext cx="5275355" cy="646331"/>
          </a:xfrm>
          <a:prstGeom prst="rect">
            <a:avLst/>
          </a:prstGeom>
        </p:spPr>
        <p:txBody>
          <a:bodyPr wrap="square">
            <a:spAutoFit/>
          </a:bodyPr>
          <a:lstStyle/>
          <a:p>
            <a:r>
              <a:rPr lang="en-US" b="1" u="sng" dirty="0" smtClean="0"/>
              <a:t>Ecosystem</a:t>
            </a:r>
            <a:r>
              <a:rPr lang="en-US" dirty="0" smtClean="0"/>
              <a:t>:  All of the </a:t>
            </a:r>
            <a:r>
              <a:rPr lang="en-US" b="1" dirty="0" smtClean="0">
                <a:solidFill>
                  <a:srgbClr val="3366FF"/>
                </a:solidFill>
              </a:rPr>
              <a:t>living (biotic) and non-living</a:t>
            </a:r>
          </a:p>
          <a:p>
            <a:r>
              <a:rPr lang="en-US" b="1" dirty="0" smtClean="0">
                <a:solidFill>
                  <a:srgbClr val="3366FF"/>
                </a:solidFill>
              </a:rPr>
              <a:t>(abiotic)  </a:t>
            </a:r>
            <a:r>
              <a:rPr lang="en-US" dirty="0" smtClean="0"/>
              <a:t>components of an ecological region</a:t>
            </a:r>
            <a:endParaRPr lang="en-US" dirty="0"/>
          </a:p>
        </p:txBody>
      </p:sp>
      <p:sp>
        <p:nvSpPr>
          <p:cNvPr id="12" name="Rectangle 11"/>
          <p:cNvSpPr/>
          <p:nvPr/>
        </p:nvSpPr>
        <p:spPr>
          <a:xfrm>
            <a:off x="4319164" y="2264885"/>
            <a:ext cx="5275355" cy="369332"/>
          </a:xfrm>
          <a:prstGeom prst="rect">
            <a:avLst/>
          </a:prstGeom>
        </p:spPr>
        <p:txBody>
          <a:bodyPr wrap="square">
            <a:spAutoFit/>
          </a:bodyPr>
          <a:lstStyle/>
          <a:p>
            <a:r>
              <a:rPr lang="en-US" b="1" u="sng" dirty="0" smtClean="0"/>
              <a:t>Biosphere</a:t>
            </a:r>
            <a:r>
              <a:rPr lang="en-US" dirty="0" smtClean="0"/>
              <a:t>:  All of the ecosystems on Earth</a:t>
            </a:r>
            <a:endParaRPr lang="en-US" dirty="0"/>
          </a:p>
        </p:txBody>
      </p:sp>
    </p:spTree>
    <p:extLst>
      <p:ext uri="{BB962C8B-B14F-4D97-AF65-F5344CB8AC3E}">
        <p14:creationId xmlns:p14="http://schemas.microsoft.com/office/powerpoint/2010/main" val="42296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5949" y="473179"/>
            <a:ext cx="6722614" cy="523220"/>
          </a:xfrm>
          <a:prstGeom prst="rect">
            <a:avLst/>
          </a:prstGeom>
          <a:noFill/>
        </p:spPr>
        <p:txBody>
          <a:bodyPr wrap="square" rtlCol="0">
            <a:spAutoFit/>
          </a:bodyPr>
          <a:lstStyle/>
          <a:p>
            <a:pPr algn="ctr"/>
            <a:r>
              <a:rPr lang="en-US" sz="2800" b="1" dirty="0" smtClean="0"/>
              <a:t>Food Chains/Webs</a:t>
            </a:r>
            <a:endParaRPr lang="en-US" sz="2800" b="1" dirty="0"/>
          </a:p>
        </p:txBody>
      </p:sp>
      <p:sp>
        <p:nvSpPr>
          <p:cNvPr id="4" name="TextBox 3"/>
          <p:cNvSpPr txBox="1"/>
          <p:nvPr/>
        </p:nvSpPr>
        <p:spPr>
          <a:xfrm>
            <a:off x="811875" y="1457488"/>
            <a:ext cx="184666"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2"/>
          <a:stretch>
            <a:fillRect/>
          </a:stretch>
        </p:blipFill>
        <p:spPr>
          <a:xfrm>
            <a:off x="874326" y="1123993"/>
            <a:ext cx="6906688" cy="4769932"/>
          </a:xfrm>
          <a:prstGeom prst="rect">
            <a:avLst/>
          </a:prstGeom>
        </p:spPr>
      </p:pic>
      <p:sp>
        <p:nvSpPr>
          <p:cNvPr id="8" name="TextBox 7"/>
          <p:cNvSpPr txBox="1"/>
          <p:nvPr/>
        </p:nvSpPr>
        <p:spPr>
          <a:xfrm>
            <a:off x="749423" y="6017346"/>
            <a:ext cx="7762011" cy="646331"/>
          </a:xfrm>
          <a:prstGeom prst="rect">
            <a:avLst/>
          </a:prstGeom>
          <a:noFill/>
        </p:spPr>
        <p:txBody>
          <a:bodyPr wrap="none" rtlCol="0">
            <a:spAutoFit/>
          </a:bodyPr>
          <a:lstStyle/>
          <a:p>
            <a:r>
              <a:rPr lang="en-US" u="sng" dirty="0" smtClean="0"/>
              <a:t>CAN YOU</a:t>
            </a:r>
            <a:r>
              <a:rPr lang="en-US" dirty="0" smtClean="0"/>
              <a:t>:  Identify the source of energy in the food web? Identify the producers, </a:t>
            </a:r>
          </a:p>
          <a:p>
            <a:r>
              <a:rPr lang="en-US" dirty="0"/>
              <a:t>p</a:t>
            </a:r>
            <a:r>
              <a:rPr lang="en-US" dirty="0" smtClean="0"/>
              <a:t>rimary consumers, secondary consumers, tertiary consumers?</a:t>
            </a:r>
            <a:endParaRPr lang="en-US" dirty="0"/>
          </a:p>
        </p:txBody>
      </p:sp>
    </p:spTree>
    <p:extLst>
      <p:ext uri="{BB962C8B-B14F-4D97-AF65-F5344CB8AC3E}">
        <p14:creationId xmlns:p14="http://schemas.microsoft.com/office/powerpoint/2010/main" val="2908472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506</TotalTime>
  <Words>443</Words>
  <Application>Microsoft Office PowerPoint</Application>
  <PresentationFormat>On-screen Show (4:3)</PresentationFormat>
  <Paragraphs>62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Black</vt:lpstr>
      <vt:lpstr>Calibri</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Hingham Middle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Roberts</dc:creator>
  <cp:lastModifiedBy>mwelch</cp:lastModifiedBy>
  <cp:revision>37</cp:revision>
  <dcterms:created xsi:type="dcterms:W3CDTF">2014-01-01T15:09:24Z</dcterms:created>
  <dcterms:modified xsi:type="dcterms:W3CDTF">2014-11-25T13:57:06Z</dcterms:modified>
</cp:coreProperties>
</file>