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74" r:id="rId4"/>
    <p:sldId id="275" r:id="rId5"/>
    <p:sldId id="276" r:id="rId6"/>
    <p:sldId id="278" r:id="rId7"/>
    <p:sldId id="279" r:id="rId8"/>
    <p:sldId id="260" r:id="rId9"/>
  </p:sldIdLst>
  <p:sldSz cx="9144000" cy="6858000" type="screen4x3"/>
  <p:notesSz cx="9199563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1763" y="0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A409770-EC76-44C2-AA57-4721BD5D97B8}" type="datetimeFigureOut">
              <a:rPr lang="en-US"/>
              <a:pPr/>
              <a:t>11/25/2014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86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1763" y="6513513"/>
            <a:ext cx="39862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195784E-3BCD-47A8-BDA8-594F185F33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B721-D325-4A8E-9036-D6BF16EA6AA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AA36-4BC9-47C7-AC8F-E02269835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52DC-537E-46E1-91AB-115ADD3AF2FF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603F-01DD-4A50-B445-9F8935E7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6864-AF89-4D19-AF45-544DE6FD8D7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1E4D-F759-4969-96FA-C48F4A4EA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B65E-0C14-4326-8AD1-BA495E8A5E41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6A50-1D49-4369-BE49-FEE63A34B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28CB3-48B9-40AF-93AF-F12828DBE3E9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88115-12FF-4427-AC3D-679CA6B96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ACD8-91B0-4B85-936C-84DC17553F2C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B348-39B8-4E53-A524-738155D38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4788C-F172-4CFB-99D7-AC201B1BA3AB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EC2D-9348-4610-9EB7-1CC280103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54DE9-0C62-4DF0-8352-FCB77B199E27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E901-4D02-44D5-BED6-CA0D541C1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57A2-2874-4F98-8A4F-078287F1CC48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C5DF-CB9D-469B-AC84-EE4305FE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DC1-6BE3-4507-BDEE-7FC6A2CC890E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D2BD-557E-45D4-9163-8A491DC7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6422-A8B2-491C-94BC-1AE9C97619DD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B3E4-F9DA-48C8-91EA-22A20FE1D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B23DCA-CC48-4843-9B8C-C3E00F344D75}" type="datetimeFigureOut">
              <a:rPr lang="en-US"/>
              <a:pPr>
                <a:defRPr/>
              </a:pPr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AF92C-32C7-4CD6-9C69-6861DDD0A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575" y="323850"/>
            <a:ext cx="836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Arial Black"/>
                <a:cs typeface="Arial Black"/>
              </a:rPr>
              <a:t>STUDY ISLAND MCAS REVIEW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u="sng" dirty="0">
                <a:latin typeface="+mj-lt"/>
                <a:cs typeface="Palatino"/>
              </a:rPr>
              <a:t>LIFE SCIENCE </a:t>
            </a:r>
          </a:p>
        </p:txBody>
      </p:sp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5149850" y="1295400"/>
            <a:ext cx="30988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3200" u="sng">
                <a:latin typeface="Palatino"/>
                <a:ea typeface="Palatino"/>
                <a:cs typeface="Palatino"/>
              </a:rPr>
              <a:t>Assignment #2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Body Systems </a:t>
            </a:r>
          </a:p>
          <a:p>
            <a:pPr algn="ctr"/>
            <a:r>
              <a:rPr lang="en-US" sz="3200">
                <a:latin typeface="Palatino"/>
                <a:ea typeface="Palatino"/>
                <a:cs typeface="Palatino"/>
              </a:rPr>
              <a:t>&amp; Reproduction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13315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2173288"/>
            <a:ext cx="36925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humanorga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3375025"/>
            <a:ext cx="380523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112225972.png"/>
          <p:cNvPicPr>
            <a:picLocks noChangeAspect="1"/>
          </p:cNvPicPr>
          <p:nvPr/>
        </p:nvPicPr>
        <p:blipFill>
          <a:blip r:embed="rId2"/>
          <a:srcRect t="21425"/>
          <a:stretch>
            <a:fillRect/>
          </a:stretch>
        </p:blipFill>
        <p:spPr bwMode="auto">
          <a:xfrm>
            <a:off x="0" y="1470025"/>
            <a:ext cx="91440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995363" y="473075"/>
            <a:ext cx="672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ORGANIZATION OF LIVING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ody-organs-system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450" y="0"/>
            <a:ext cx="571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98450" y="423863"/>
            <a:ext cx="26955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LIVING SYSTEMS</a:t>
            </a:r>
          </a:p>
          <a:p>
            <a:pPr algn="ctr"/>
            <a:endParaRPr lang="en-US" sz="2800" b="1">
              <a:latin typeface="Calibri" pitchFamily="34" charset="0"/>
            </a:endParaRPr>
          </a:p>
          <a:p>
            <a:pPr algn="ctr"/>
            <a:r>
              <a:rPr lang="en-US" sz="2800">
                <a:latin typeface="Calibri" pitchFamily="34" charset="0"/>
              </a:rPr>
              <a:t>Body systems work together to carry out life processes and maintain </a:t>
            </a:r>
            <a:r>
              <a:rPr lang="en-US" sz="2800" b="1" u="sng">
                <a:solidFill>
                  <a:srgbClr val="FF0000"/>
                </a:solidFill>
                <a:latin typeface="Calibri" pitchFamily="34" charset="0"/>
              </a:rPr>
              <a:t>homeostasis</a:t>
            </a:r>
          </a:p>
          <a:p>
            <a:pPr algn="ctr"/>
            <a:r>
              <a:rPr lang="en-US" sz="2800">
                <a:latin typeface="Calibri" pitchFamily="34" charset="0"/>
              </a:rPr>
              <a:t>(constant conditions.) </a:t>
            </a:r>
          </a:p>
          <a:p>
            <a:pPr algn="ctr"/>
            <a:endParaRPr lang="en-US" sz="2800">
              <a:latin typeface="Calibri" pitchFamily="34" charset="0"/>
            </a:endParaRPr>
          </a:p>
          <a:p>
            <a:pPr algn="ctr"/>
            <a:r>
              <a:rPr lang="en-US" sz="2000" b="1" u="sng">
                <a:solidFill>
                  <a:srgbClr val="3366FF"/>
                </a:solidFill>
                <a:latin typeface="Calibri" pitchFamily="34" charset="0"/>
              </a:rPr>
              <a:t>Can You…</a:t>
            </a:r>
          </a:p>
          <a:p>
            <a:pPr algn="ctr"/>
            <a:r>
              <a:rPr lang="en-US">
                <a:latin typeface="Calibri" pitchFamily="34" charset="0"/>
              </a:rPr>
              <a:t>Name some organs of the digestive, respiratory and circulatory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 descr="organsyste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" y="87313"/>
            <a:ext cx="7335837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995363" y="5927725"/>
            <a:ext cx="1809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Can you…</a:t>
            </a: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087688" y="5753100"/>
            <a:ext cx="4976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Identify the function of the integumentary system?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Identify the function of the endocrine system? 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743075" y="622300"/>
            <a:ext cx="550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Reproduction &amp; Heredity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414588" y="1146175"/>
            <a:ext cx="1793875" cy="7461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06925" y="1146175"/>
            <a:ext cx="1817688" cy="7461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2" name="TextBox 16"/>
          <p:cNvSpPr txBox="1">
            <a:spLocks noChangeArrowheads="1"/>
          </p:cNvSpPr>
          <p:nvPr/>
        </p:nvSpPr>
        <p:spPr bwMode="auto">
          <a:xfrm>
            <a:off x="522288" y="2027238"/>
            <a:ext cx="3686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Asexual Reproduction</a:t>
            </a:r>
          </a:p>
          <a:p>
            <a:pPr algn="ctr"/>
            <a:endParaRPr lang="en-US" sz="2400" b="1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Organism produces an identical copy of itself.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 b="1" u="sng">
                <a:latin typeface="Calibri" pitchFamily="34" charset="0"/>
              </a:rPr>
              <a:t>Example:</a:t>
            </a:r>
          </a:p>
          <a:p>
            <a:pPr algn="ctr"/>
            <a:r>
              <a:rPr lang="en-US" sz="2400">
                <a:latin typeface="Calibri" pitchFamily="34" charset="0"/>
              </a:rPr>
              <a:t>Bacterial fission</a:t>
            </a:r>
          </a:p>
        </p:txBody>
      </p:sp>
      <p:sp>
        <p:nvSpPr>
          <p:cNvPr id="17413" name="TextBox 17"/>
          <p:cNvSpPr txBox="1">
            <a:spLocks noChangeArrowheads="1"/>
          </p:cNvSpPr>
          <p:nvPr/>
        </p:nvSpPr>
        <p:spPr bwMode="auto">
          <a:xfrm>
            <a:off x="4584700" y="2055813"/>
            <a:ext cx="425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Sexual Reproduction</a:t>
            </a:r>
          </a:p>
          <a:p>
            <a:pPr algn="ctr"/>
            <a:endParaRPr lang="en-US" sz="2400" b="1">
              <a:latin typeface="Calibri" pitchFamily="34" charset="0"/>
            </a:endParaRPr>
          </a:p>
          <a:p>
            <a:pPr algn="ctr"/>
            <a:r>
              <a:rPr lang="en-US" sz="2400">
                <a:latin typeface="Calibri" pitchFamily="34" charset="0"/>
              </a:rPr>
              <a:t>Organism receives half of its genes from each parent.</a:t>
            </a:r>
          </a:p>
          <a:p>
            <a:pPr algn="ctr"/>
            <a:endParaRPr lang="en-US" sz="2400">
              <a:latin typeface="Calibri" pitchFamily="34" charset="0"/>
            </a:endParaRPr>
          </a:p>
          <a:p>
            <a:pPr algn="ctr"/>
            <a:r>
              <a:rPr lang="en-US" sz="2400" b="1" u="sng">
                <a:latin typeface="Calibri" pitchFamily="34" charset="0"/>
              </a:rPr>
              <a:t>Example:</a:t>
            </a:r>
          </a:p>
          <a:p>
            <a:pPr algn="ctr"/>
            <a:r>
              <a:rPr lang="en-US" sz="2400">
                <a:latin typeface="Calibri" pitchFamily="34" charset="0"/>
              </a:rPr>
              <a:t>Fertilization of egg by sperm</a:t>
            </a:r>
          </a:p>
        </p:txBody>
      </p:sp>
      <p:pic>
        <p:nvPicPr>
          <p:cNvPr id="17414" name="Picture 18" descr="binfiss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4681538"/>
            <a:ext cx="1743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9" descr="Fertilisation.png"/>
          <p:cNvPicPr>
            <a:picLocks noChangeAspect="1"/>
          </p:cNvPicPr>
          <p:nvPr/>
        </p:nvPicPr>
        <p:blipFill>
          <a:blip r:embed="rId3"/>
          <a:srcRect b="76511"/>
          <a:stretch>
            <a:fillRect/>
          </a:stretch>
        </p:blipFill>
        <p:spPr bwMode="auto">
          <a:xfrm>
            <a:off x="3057525" y="4856163"/>
            <a:ext cx="598487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743075" y="622300"/>
            <a:ext cx="550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Heredity—Punnett Squares</a:t>
            </a:r>
          </a:p>
        </p:txBody>
      </p:sp>
      <p:pic>
        <p:nvPicPr>
          <p:cNvPr id="18434" name="Picture 2" descr="Punnett square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014663"/>
            <a:ext cx="3371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83063" y="1693863"/>
            <a:ext cx="4689475" cy="5632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Two brown eyed parents are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heterozygous (Bb) for eye color.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Can they have offspring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with blue eyes?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Use the </a:t>
            </a:r>
            <a:r>
              <a:rPr lang="en-US" sz="2400" dirty="0" err="1">
                <a:latin typeface="+mn-lt"/>
              </a:rPr>
              <a:t>Punnett</a:t>
            </a:r>
            <a:r>
              <a:rPr lang="en-US" sz="2400" dirty="0">
                <a:latin typeface="+mn-lt"/>
              </a:rPr>
              <a:t> Square to predict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the eye color of offspring</a:t>
            </a:r>
            <a:r>
              <a:rPr lang="en-US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______%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BB</a:t>
            </a:r>
            <a:r>
              <a:rPr lang="en-US" sz="2400" dirty="0">
                <a:latin typeface="+mn-lt"/>
              </a:rPr>
              <a:t>	______%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brown</a:t>
            </a:r>
            <a:r>
              <a:rPr lang="en-US" sz="2400" dirty="0">
                <a:latin typeface="+mn-lt"/>
              </a:rPr>
              <a:t> eyes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______%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</a:t>
            </a:r>
            <a:r>
              <a:rPr lang="en-US" sz="2400" dirty="0">
                <a:latin typeface="+mn-lt"/>
              </a:rPr>
              <a:t>	______% 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blue</a:t>
            </a:r>
            <a:r>
              <a:rPr lang="en-US" sz="2400" dirty="0">
                <a:latin typeface="+mn-lt"/>
              </a:rPr>
              <a:t> eyes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</a:rPr>
              <a:t>______% 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288" y="1619250"/>
            <a:ext cx="1035050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B=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brown</a:t>
            </a:r>
            <a:r>
              <a:rPr lang="en-US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b=</a:t>
            </a:r>
            <a:r>
              <a:rPr lang="en-US" dirty="0">
                <a:solidFill>
                  <a:srgbClr val="3366FF"/>
                </a:solidFill>
                <a:latin typeface="+mn-lt"/>
              </a:rPr>
              <a:t>blue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743075" y="622300"/>
            <a:ext cx="550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Heredity—Punnett Squares</a:t>
            </a:r>
          </a:p>
        </p:txBody>
      </p:sp>
      <p:pic>
        <p:nvPicPr>
          <p:cNvPr id="19458" name="Picture 2" descr="Punnett square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014663"/>
            <a:ext cx="33718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83063" y="1693863"/>
            <a:ext cx="4467225" cy="4062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4A452A"/>
                </a:solidFill>
                <a:latin typeface="+mn-lt"/>
              </a:rPr>
              <a:t>Can two </a:t>
            </a:r>
            <a:r>
              <a:rPr lang="en-US" sz="240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brown eyed </a:t>
            </a:r>
            <a:r>
              <a:rPr lang="en-US" sz="2400" u="sng" dirty="0">
                <a:solidFill>
                  <a:srgbClr val="4A452A"/>
                </a:solidFill>
                <a:latin typeface="+mn-lt"/>
              </a:rPr>
              <a:t>parents have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solidFill>
                  <a:srgbClr val="4A452A"/>
                </a:solidFill>
                <a:latin typeface="+mn-lt"/>
              </a:rPr>
              <a:t>offspring with </a:t>
            </a:r>
            <a:r>
              <a:rPr lang="en-US" sz="2400" u="sng" dirty="0">
                <a:solidFill>
                  <a:srgbClr val="3366FF"/>
                </a:solidFill>
                <a:latin typeface="+mn-lt"/>
              </a:rPr>
              <a:t>blue eyes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? 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YES!!!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</a:rPr>
              <a:t>  25  </a:t>
            </a:r>
            <a:r>
              <a:rPr lang="en-US" sz="2400" dirty="0">
                <a:latin typeface="+mn-lt"/>
              </a:rPr>
              <a:t>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BB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 75 </a:t>
            </a:r>
            <a:r>
              <a:rPr lang="en-US" sz="2400" dirty="0">
                <a:latin typeface="+mn-lt"/>
              </a:rPr>
              <a:t>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brown</a:t>
            </a:r>
            <a:r>
              <a:rPr lang="en-US" sz="2400" dirty="0">
                <a:latin typeface="+mn-lt"/>
              </a:rPr>
              <a:t> eyes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</a:rPr>
              <a:t> 50  </a:t>
            </a:r>
            <a:r>
              <a:rPr lang="en-US" sz="2400" dirty="0">
                <a:latin typeface="+mn-lt"/>
              </a:rPr>
              <a:t>%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</a:t>
            </a:r>
            <a:r>
              <a:rPr lang="en-US" sz="2400" dirty="0">
                <a:latin typeface="+mn-lt"/>
              </a:rPr>
              <a:t>		</a:t>
            </a:r>
            <a:r>
              <a:rPr lang="en-US" sz="2400" u="sng" dirty="0">
                <a:latin typeface="+mn-lt"/>
              </a:rPr>
              <a:t> 25 </a:t>
            </a:r>
            <a:r>
              <a:rPr lang="en-US" sz="2400" dirty="0">
                <a:latin typeface="+mn-lt"/>
              </a:rPr>
              <a:t>% 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blue</a:t>
            </a:r>
            <a:r>
              <a:rPr lang="en-US" sz="2400" dirty="0">
                <a:latin typeface="+mn-lt"/>
              </a:rPr>
              <a:t> eyes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>
                <a:latin typeface="+mn-lt"/>
              </a:rPr>
              <a:t> 25 </a:t>
            </a:r>
            <a:r>
              <a:rPr lang="en-US" sz="2400" dirty="0">
                <a:latin typeface="+mn-lt"/>
              </a:rPr>
              <a:t>% </a:t>
            </a:r>
            <a:r>
              <a:rPr lang="en-US" sz="2400" dirty="0">
                <a:solidFill>
                  <a:srgbClr val="3366FF"/>
                </a:solidFill>
                <a:latin typeface="+mn-lt"/>
              </a:rPr>
              <a:t>bb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288" y="1619250"/>
            <a:ext cx="1512887" cy="922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B=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brown</a:t>
            </a:r>
            <a:r>
              <a:rPr lang="en-US" dirty="0">
                <a:latin typeface="+mn-lt"/>
              </a:rPr>
              <a:t> eyes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b=</a:t>
            </a:r>
            <a:r>
              <a:rPr lang="en-US" dirty="0">
                <a:solidFill>
                  <a:srgbClr val="3366FF"/>
                </a:solidFill>
                <a:latin typeface="+mn-lt"/>
              </a:rPr>
              <a:t>blue</a:t>
            </a:r>
            <a:r>
              <a:rPr lang="en-US" dirty="0">
                <a:latin typeface="+mn-lt"/>
              </a:rPr>
              <a:t> eyes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study island 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919288"/>
            <a:ext cx="25130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598863" y="1992313"/>
            <a:ext cx="463708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This lesson will help you to review material</a:t>
            </a:r>
          </a:p>
          <a:p>
            <a:pPr algn="ctr"/>
            <a:r>
              <a:rPr lang="en-US">
                <a:latin typeface="Calibri" pitchFamily="34" charset="0"/>
              </a:rPr>
              <a:t>that you learned in Grade 7 Life Science and</a:t>
            </a:r>
          </a:p>
          <a:p>
            <a:pPr algn="ctr"/>
            <a:r>
              <a:rPr lang="en-US">
                <a:latin typeface="Calibri" pitchFamily="34" charset="0"/>
              </a:rPr>
              <a:t>prepare you for this week’s Study Island lesson.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Your Grade 7 teachers send best wishes</a:t>
            </a:r>
          </a:p>
          <a:p>
            <a:pPr algn="ctr"/>
            <a:r>
              <a:rPr lang="en-US">
                <a:latin typeface="Calibri" pitchFamily="34" charset="0"/>
              </a:rPr>
              <a:t>and know you will be successful on </a:t>
            </a:r>
          </a:p>
          <a:p>
            <a:pPr algn="ctr"/>
            <a:r>
              <a:rPr lang="en-US">
                <a:latin typeface="Calibri" pitchFamily="34" charset="0"/>
              </a:rPr>
              <a:t>Grade 8 Science MCAS.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YOU CAN DO IT!!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217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Hingham Middle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Roberts</dc:creator>
  <cp:lastModifiedBy>mwelch</cp:lastModifiedBy>
  <cp:revision>29</cp:revision>
  <dcterms:created xsi:type="dcterms:W3CDTF">2014-01-01T15:09:24Z</dcterms:created>
  <dcterms:modified xsi:type="dcterms:W3CDTF">2014-11-25T13:56:46Z</dcterms:modified>
</cp:coreProperties>
</file>