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5"/>
  </p:handoutMasterIdLst>
  <p:sldIdLst>
    <p:sldId id="256" r:id="rId2"/>
    <p:sldId id="257" r:id="rId3"/>
    <p:sldId id="258" r:id="rId4"/>
    <p:sldId id="261" r:id="rId5"/>
    <p:sldId id="259" r:id="rId6"/>
    <p:sldId id="265" r:id="rId7"/>
    <p:sldId id="263" r:id="rId8"/>
    <p:sldId id="266" r:id="rId9"/>
    <p:sldId id="271" r:id="rId10"/>
    <p:sldId id="272" r:id="rId11"/>
    <p:sldId id="269" r:id="rId12"/>
    <p:sldId id="273" r:id="rId13"/>
    <p:sldId id="260" r:id="rId14"/>
  </p:sldIdLst>
  <p:sldSz cx="9144000" cy="6858000" type="screen4x3"/>
  <p:notesSz cx="9199563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186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862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11763" y="0"/>
            <a:ext cx="398621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5791841F-CDC6-47C3-9515-D00FEF61D482}" type="datetimeFigureOut">
              <a:rPr lang="en-US"/>
              <a:pPr/>
              <a:t>11/25/2014</a:t>
            </a:fld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862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11763" y="6513513"/>
            <a:ext cx="398621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B7364421-D31D-4951-9AD5-E0B27979E0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BD0EC-7FBD-4044-AD21-03B42D4C4D0C}" type="datetimeFigureOut">
              <a:rPr lang="en-US"/>
              <a:pPr>
                <a:defRPr/>
              </a:pPr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D429A-B2D1-454E-9F5E-878C7BF540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D2A7A-269D-44A1-A0C9-B71DA9884D0C}" type="datetimeFigureOut">
              <a:rPr lang="en-US"/>
              <a:pPr>
                <a:defRPr/>
              </a:pPr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6663D-1DB8-484C-B304-FB7FF60312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39155-50B9-4ABB-AF69-F5388F57CDB1}" type="datetimeFigureOut">
              <a:rPr lang="en-US"/>
              <a:pPr>
                <a:defRPr/>
              </a:pPr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66D2A-A8E0-4B9B-A0CA-50BAF367F0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9473F-95BF-4583-9253-32D30932EA70}" type="datetimeFigureOut">
              <a:rPr lang="en-US"/>
              <a:pPr>
                <a:defRPr/>
              </a:pPr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534AA-E948-4974-8F1C-261001E6CC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81B7A-BC17-4F00-9E03-38BF7D62ABDC}" type="datetimeFigureOut">
              <a:rPr lang="en-US"/>
              <a:pPr>
                <a:defRPr/>
              </a:pPr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3A976-36FF-4F5D-B741-EEAC294617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8014C-7405-4839-BE6B-2183CD807D64}" type="datetimeFigureOut">
              <a:rPr lang="en-US"/>
              <a:pPr>
                <a:defRPr/>
              </a:pPr>
              <a:t>11/25/2014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7075A-F99D-4DA3-B668-1A65BDD5A3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29B9F-0DC3-4858-AFAE-57975620EF67}" type="datetimeFigureOut">
              <a:rPr lang="en-US"/>
              <a:pPr>
                <a:defRPr/>
              </a:pPr>
              <a:t>11/25/2014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2D67B-D3E4-447C-88CC-B262E4484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4A8A4-1201-44F4-A385-5798E18698EB}" type="datetimeFigureOut">
              <a:rPr lang="en-US"/>
              <a:pPr>
                <a:defRPr/>
              </a:pPr>
              <a:t>11/25/2014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11C1F-9560-4C56-A9C0-5DE05C8238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46DE3-E434-471F-9E5F-3A862A358A6D}" type="datetimeFigureOut">
              <a:rPr lang="en-US"/>
              <a:pPr>
                <a:defRPr/>
              </a:pPr>
              <a:t>11/25/2014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EFA43-1EA0-41C5-A330-FF64F3990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81D3A-4716-42FF-8091-120DD8B3EA4D}" type="datetimeFigureOut">
              <a:rPr lang="en-US"/>
              <a:pPr>
                <a:defRPr/>
              </a:pPr>
              <a:t>11/25/2014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6B88E-921A-41C2-BC8E-EE17792701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7B836-11C8-4BDF-A004-43686A7EA794}" type="datetimeFigureOut">
              <a:rPr lang="en-US"/>
              <a:pPr>
                <a:defRPr/>
              </a:pPr>
              <a:t>11/25/2014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CD7D3-37AC-438C-92A2-D9524B63A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5B682A8-919B-40C6-8DE1-39AA7597A01A}" type="datetimeFigureOut">
              <a:rPr lang="en-US"/>
              <a:pPr>
                <a:defRPr/>
              </a:pPr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EA988D-6E62-4E3D-B221-C763C563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2575" y="323850"/>
            <a:ext cx="8366125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Arial Black"/>
                <a:cs typeface="Arial Black"/>
              </a:rPr>
              <a:t>STUDY ISLAND MCAS REVIEW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u="sng" dirty="0">
                <a:latin typeface="+mj-lt"/>
                <a:cs typeface="Palatino"/>
              </a:rPr>
              <a:t>LIFE SCIENCE </a:t>
            </a:r>
          </a:p>
        </p:txBody>
      </p:sp>
      <p:sp>
        <p:nvSpPr>
          <p:cNvPr id="13314" name="TextBox 5"/>
          <p:cNvSpPr txBox="1">
            <a:spLocks noChangeArrowheads="1"/>
          </p:cNvSpPr>
          <p:nvPr/>
        </p:nvSpPr>
        <p:spPr bwMode="auto">
          <a:xfrm>
            <a:off x="4425950" y="2017713"/>
            <a:ext cx="45466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2400">
              <a:latin typeface="Calibri" pitchFamily="34" charset="0"/>
            </a:endParaRPr>
          </a:p>
          <a:p>
            <a:pPr algn="ctr"/>
            <a:r>
              <a:rPr lang="en-US" sz="3200" u="sng">
                <a:latin typeface="Palatino"/>
                <a:ea typeface="Palatino"/>
                <a:cs typeface="Palatino"/>
              </a:rPr>
              <a:t>Assignment #1</a:t>
            </a:r>
          </a:p>
          <a:p>
            <a:pPr algn="ctr"/>
            <a:r>
              <a:rPr lang="en-US" sz="3200">
                <a:latin typeface="Palatino"/>
                <a:ea typeface="Palatino"/>
                <a:cs typeface="Palatino"/>
              </a:rPr>
              <a:t>Classification &amp;</a:t>
            </a:r>
            <a:br>
              <a:rPr lang="en-US" sz="3200">
                <a:latin typeface="Palatino"/>
                <a:ea typeface="Palatino"/>
                <a:cs typeface="Palatino"/>
              </a:rPr>
            </a:br>
            <a:r>
              <a:rPr lang="en-US" sz="3200">
                <a:latin typeface="Palatino"/>
                <a:ea typeface="Palatino"/>
                <a:cs typeface="Palatino"/>
              </a:rPr>
              <a:t>Cell Structure/Function</a:t>
            </a:r>
          </a:p>
          <a:p>
            <a:pPr algn="ctr"/>
            <a:endParaRPr lang="en-US" sz="2400">
              <a:latin typeface="Calibri" pitchFamily="34" charset="0"/>
            </a:endParaRPr>
          </a:p>
          <a:p>
            <a:pPr algn="ctr"/>
            <a:endParaRPr lang="en-US" sz="2400">
              <a:latin typeface="Calibri" pitchFamily="34" charset="0"/>
            </a:endParaRPr>
          </a:p>
        </p:txBody>
      </p:sp>
      <p:pic>
        <p:nvPicPr>
          <p:cNvPr id="13315" name="Picture 6" descr="study island log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488" y="2173288"/>
            <a:ext cx="3692525" cy="44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8425" y="4556125"/>
            <a:ext cx="3433763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5"/>
          <p:cNvSpPr txBox="1">
            <a:spLocks noChangeArrowheads="1"/>
          </p:cNvSpPr>
          <p:nvPr/>
        </p:nvSpPr>
        <p:spPr bwMode="auto">
          <a:xfrm>
            <a:off x="4049713" y="1943100"/>
            <a:ext cx="1841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800">
              <a:latin typeface="Calibri" pitchFamily="34" charset="0"/>
            </a:endParaRPr>
          </a:p>
        </p:txBody>
      </p:sp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1543050" y="4033838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22531" name="Picture 2" descr="2-classification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3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0" y="5802313"/>
            <a:ext cx="747713" cy="4619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Species</a:t>
            </a:r>
          </a:p>
          <a:p>
            <a:endParaRPr lang="en-US" sz="1200">
              <a:latin typeface="Calibri" pitchFamily="34" charset="0"/>
            </a:endParaRPr>
          </a:p>
        </p:txBody>
      </p:sp>
      <p:sp>
        <p:nvSpPr>
          <p:cNvPr id="22533" name="TextBox 6"/>
          <p:cNvSpPr txBox="1">
            <a:spLocks noChangeArrowheads="1"/>
          </p:cNvSpPr>
          <p:nvPr/>
        </p:nvSpPr>
        <p:spPr bwMode="auto">
          <a:xfrm>
            <a:off x="285750" y="747713"/>
            <a:ext cx="2514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Calibri" pitchFamily="34" charset="0"/>
              </a:rPr>
              <a:t>The Seven Levels</a:t>
            </a:r>
          </a:p>
          <a:p>
            <a:pPr algn="ctr"/>
            <a:r>
              <a:rPr lang="en-US" sz="2800" b="1">
                <a:latin typeface="Calibri" pitchFamily="34" charset="0"/>
              </a:rPr>
              <a:t>of Classification</a:t>
            </a:r>
          </a:p>
        </p:txBody>
      </p:sp>
      <p:sp>
        <p:nvSpPr>
          <p:cNvPr id="22534" name="TextBox 7"/>
          <p:cNvSpPr txBox="1">
            <a:spLocks noChangeArrowheads="1"/>
          </p:cNvSpPr>
          <p:nvPr/>
        </p:nvSpPr>
        <p:spPr bwMode="auto">
          <a:xfrm>
            <a:off x="5875338" y="149225"/>
            <a:ext cx="32575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What two words make up an</a:t>
            </a:r>
          </a:p>
          <a:p>
            <a:r>
              <a:rPr lang="en-US">
                <a:latin typeface="Calibri" pitchFamily="34" charset="0"/>
              </a:rPr>
              <a:t>organism’s scientific name?</a:t>
            </a:r>
          </a:p>
          <a:p>
            <a:endParaRPr lang="en-US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What is the scientific name of</a:t>
            </a:r>
          </a:p>
          <a:p>
            <a:r>
              <a:rPr lang="en-US">
                <a:latin typeface="Calibri" pitchFamily="34" charset="0"/>
              </a:rPr>
              <a:t>the black bear?</a:t>
            </a:r>
          </a:p>
          <a:p>
            <a:endParaRPr lang="en-US" i="1" u="sng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Of the animals shown, which is</a:t>
            </a:r>
          </a:p>
          <a:p>
            <a:r>
              <a:rPr lang="en-US">
                <a:latin typeface="Calibri" pitchFamily="34" charset="0"/>
              </a:rPr>
              <a:t>most closely related to the wolf?</a:t>
            </a:r>
          </a:p>
          <a:p>
            <a:endParaRPr lang="en-US">
              <a:solidFill>
                <a:srgbClr val="FF0000"/>
              </a:solidFill>
              <a:latin typeface="Calibri" pitchFamily="34" charset="0"/>
            </a:endParaRPr>
          </a:p>
          <a:p>
            <a:endParaRPr lang="en-US">
              <a:solidFill>
                <a:srgbClr val="FF0000"/>
              </a:solidFill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</p:txBody>
      </p:sp>
      <p:sp>
        <p:nvSpPr>
          <p:cNvPr id="22535" name="TextBox 4"/>
          <p:cNvSpPr txBox="1">
            <a:spLocks noChangeArrowheads="1"/>
          </p:cNvSpPr>
          <p:nvPr/>
        </p:nvSpPr>
        <p:spPr bwMode="auto">
          <a:xfrm>
            <a:off x="349250" y="2490788"/>
            <a:ext cx="33004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What class do the animals shown</a:t>
            </a:r>
          </a:p>
          <a:p>
            <a:r>
              <a:rPr lang="en-US">
                <a:latin typeface="Calibri" pitchFamily="34" charset="0"/>
              </a:rPr>
              <a:t>belong to?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5"/>
          <p:cNvSpPr txBox="1">
            <a:spLocks noChangeArrowheads="1"/>
          </p:cNvSpPr>
          <p:nvPr/>
        </p:nvSpPr>
        <p:spPr bwMode="auto">
          <a:xfrm>
            <a:off x="4049713" y="1943100"/>
            <a:ext cx="1841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800">
              <a:latin typeface="Calibri" pitchFamily="34" charset="0"/>
            </a:endParaRPr>
          </a:p>
        </p:txBody>
      </p:sp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1543050" y="4033838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23555" name="Picture 2" descr="2-classification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3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0" y="5802313"/>
            <a:ext cx="747713" cy="4619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Species</a:t>
            </a:r>
          </a:p>
          <a:p>
            <a:endParaRPr lang="en-US" sz="1200">
              <a:latin typeface="Calibri" pitchFamily="34" charset="0"/>
            </a:endParaRPr>
          </a:p>
        </p:txBody>
      </p:sp>
      <p:sp>
        <p:nvSpPr>
          <p:cNvPr id="23557" name="TextBox 6"/>
          <p:cNvSpPr txBox="1">
            <a:spLocks noChangeArrowheads="1"/>
          </p:cNvSpPr>
          <p:nvPr/>
        </p:nvSpPr>
        <p:spPr bwMode="auto">
          <a:xfrm>
            <a:off x="285750" y="747713"/>
            <a:ext cx="2514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Calibri" pitchFamily="34" charset="0"/>
              </a:rPr>
              <a:t>The Seven Levels</a:t>
            </a:r>
          </a:p>
          <a:p>
            <a:pPr algn="ctr"/>
            <a:r>
              <a:rPr lang="en-US" sz="2800" b="1">
                <a:latin typeface="Calibri" pitchFamily="34" charset="0"/>
              </a:rPr>
              <a:t>of Classification</a:t>
            </a:r>
          </a:p>
        </p:txBody>
      </p:sp>
      <p:sp>
        <p:nvSpPr>
          <p:cNvPr id="23558" name="TextBox 7"/>
          <p:cNvSpPr txBox="1">
            <a:spLocks noChangeArrowheads="1"/>
          </p:cNvSpPr>
          <p:nvPr/>
        </p:nvSpPr>
        <p:spPr bwMode="auto">
          <a:xfrm>
            <a:off x="5875338" y="149225"/>
            <a:ext cx="32702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What two words make up an</a:t>
            </a:r>
          </a:p>
          <a:p>
            <a:r>
              <a:rPr lang="en-US">
                <a:latin typeface="Calibri" pitchFamily="34" charset="0"/>
              </a:rPr>
              <a:t>organism’s scientific name?</a:t>
            </a:r>
          </a:p>
          <a:p>
            <a:r>
              <a:rPr lang="en-US" b="1" i="1" u="sng">
                <a:solidFill>
                  <a:srgbClr val="FF0000"/>
                </a:solidFill>
                <a:latin typeface="Calibri" pitchFamily="34" charset="0"/>
              </a:rPr>
              <a:t>Genus and species</a:t>
            </a:r>
          </a:p>
          <a:p>
            <a:endParaRPr lang="en-US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What is the scientific name of</a:t>
            </a:r>
          </a:p>
          <a:p>
            <a:r>
              <a:rPr lang="en-US">
                <a:latin typeface="Calibri" pitchFamily="34" charset="0"/>
              </a:rPr>
              <a:t>The black bear?</a:t>
            </a:r>
          </a:p>
          <a:p>
            <a:r>
              <a:rPr lang="en-US" b="1" i="1" u="sng">
                <a:solidFill>
                  <a:srgbClr val="FF0000"/>
                </a:solidFill>
                <a:latin typeface="Calibri" pitchFamily="34" charset="0"/>
              </a:rPr>
              <a:t>Ursus horribulus</a:t>
            </a:r>
          </a:p>
          <a:p>
            <a:endParaRPr lang="en-US" i="1" u="sng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Of the animals shown, which is</a:t>
            </a:r>
          </a:p>
          <a:p>
            <a:r>
              <a:rPr lang="en-US">
                <a:latin typeface="Calibri" pitchFamily="34" charset="0"/>
              </a:rPr>
              <a:t>most closely related to the wolf?</a:t>
            </a:r>
          </a:p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The dog</a:t>
            </a:r>
            <a:r>
              <a:rPr lang="en-US" b="1" i="1">
                <a:solidFill>
                  <a:srgbClr val="FF0000"/>
                </a:solidFill>
                <a:latin typeface="Calibri" pitchFamily="34" charset="0"/>
              </a:rPr>
              <a:t> (Canis familiaris)</a:t>
            </a:r>
          </a:p>
          <a:p>
            <a:endParaRPr lang="en-US">
              <a:solidFill>
                <a:srgbClr val="FF0000"/>
              </a:solidFill>
              <a:latin typeface="Calibri" pitchFamily="34" charset="0"/>
            </a:endParaRPr>
          </a:p>
          <a:p>
            <a:endParaRPr lang="en-US">
              <a:solidFill>
                <a:srgbClr val="FF0000"/>
              </a:solidFill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</p:txBody>
      </p:sp>
      <p:sp>
        <p:nvSpPr>
          <p:cNvPr id="23559" name="TextBox 9"/>
          <p:cNvSpPr txBox="1">
            <a:spLocks noChangeArrowheads="1"/>
          </p:cNvSpPr>
          <p:nvPr/>
        </p:nvSpPr>
        <p:spPr bwMode="auto">
          <a:xfrm>
            <a:off x="349250" y="2490788"/>
            <a:ext cx="33004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What class do the animals shown</a:t>
            </a:r>
          </a:p>
          <a:p>
            <a:r>
              <a:rPr lang="en-US">
                <a:latin typeface="Calibri" pitchFamily="34" charset="0"/>
              </a:rPr>
              <a:t>belong to? </a:t>
            </a:r>
            <a:r>
              <a:rPr lang="en-US" b="1" i="1" u="sng">
                <a:solidFill>
                  <a:srgbClr val="FF0000"/>
                </a:solidFill>
                <a:latin typeface="Calibri" pitchFamily="34" charset="0"/>
              </a:rPr>
              <a:t>Mammalia</a:t>
            </a:r>
            <a:endParaRPr lang="en-US" b="1" u="sng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5"/>
          <p:cNvSpPr txBox="1">
            <a:spLocks noChangeArrowheads="1"/>
          </p:cNvSpPr>
          <p:nvPr/>
        </p:nvSpPr>
        <p:spPr bwMode="auto">
          <a:xfrm>
            <a:off x="4049713" y="1943100"/>
            <a:ext cx="1841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800">
              <a:latin typeface="Calibri" pitchFamily="34" charset="0"/>
            </a:endParaRPr>
          </a:p>
        </p:txBody>
      </p:sp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1543050" y="4033838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24579" name="Picture 4" descr="Classification_2-1en08sq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688" y="117475"/>
            <a:ext cx="789305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8"/>
          <p:cNvSpPr txBox="1">
            <a:spLocks noChangeArrowheads="1"/>
          </p:cNvSpPr>
          <p:nvPr/>
        </p:nvSpPr>
        <p:spPr bwMode="auto">
          <a:xfrm>
            <a:off x="4381500" y="5802313"/>
            <a:ext cx="42767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Name two examples of vertebrate animals?</a:t>
            </a:r>
          </a:p>
          <a:p>
            <a:r>
              <a:rPr lang="en-US">
                <a:latin typeface="Calibri" pitchFamily="34" charset="0"/>
              </a:rPr>
              <a:t>Name two types of arthropods?</a:t>
            </a:r>
          </a:p>
          <a:p>
            <a:r>
              <a:rPr lang="en-US">
                <a:latin typeface="Calibri" pitchFamily="34" charset="0"/>
              </a:rPr>
              <a:t>Name one example of an echinoderm?</a:t>
            </a:r>
          </a:p>
          <a:p>
            <a:endParaRPr lang="en-US">
              <a:latin typeface="Calibri" pitchFamily="34" charset="0"/>
            </a:endParaRPr>
          </a:p>
        </p:txBody>
      </p:sp>
      <p:sp>
        <p:nvSpPr>
          <p:cNvPr id="24581" name="TextBox 9"/>
          <p:cNvSpPr txBox="1">
            <a:spLocks noChangeArrowheads="1"/>
          </p:cNvSpPr>
          <p:nvPr/>
        </p:nvSpPr>
        <p:spPr bwMode="auto">
          <a:xfrm>
            <a:off x="995363" y="5927725"/>
            <a:ext cx="1809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Calibri" pitchFamily="34" charset="0"/>
              </a:rPr>
              <a:t>Can you…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6" descr="study island log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919288"/>
            <a:ext cx="2513012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3598863" y="1992313"/>
            <a:ext cx="4637087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>
              <a:latin typeface="Calibri" pitchFamily="34" charset="0"/>
            </a:endParaRPr>
          </a:p>
          <a:p>
            <a:pPr algn="ctr"/>
            <a:r>
              <a:rPr lang="en-US">
                <a:latin typeface="Calibri" pitchFamily="34" charset="0"/>
              </a:rPr>
              <a:t>This lesson will help you to review material</a:t>
            </a:r>
          </a:p>
          <a:p>
            <a:pPr algn="ctr"/>
            <a:r>
              <a:rPr lang="en-US">
                <a:latin typeface="Calibri" pitchFamily="34" charset="0"/>
              </a:rPr>
              <a:t>that you learned in Grade 7 Life Science and</a:t>
            </a:r>
          </a:p>
          <a:p>
            <a:pPr algn="ctr"/>
            <a:r>
              <a:rPr lang="en-US">
                <a:latin typeface="Calibri" pitchFamily="34" charset="0"/>
              </a:rPr>
              <a:t>prepare you for this week’s Study Island lesson.</a:t>
            </a:r>
          </a:p>
          <a:p>
            <a:pPr algn="ctr"/>
            <a:endParaRPr lang="en-US">
              <a:latin typeface="Calibri" pitchFamily="34" charset="0"/>
            </a:endParaRPr>
          </a:p>
          <a:p>
            <a:pPr algn="ctr"/>
            <a:r>
              <a:rPr lang="en-US">
                <a:latin typeface="Calibri" pitchFamily="34" charset="0"/>
              </a:rPr>
              <a:t>Your Grade 7 teachers send best wishes</a:t>
            </a:r>
          </a:p>
          <a:p>
            <a:pPr algn="ctr"/>
            <a:r>
              <a:rPr lang="en-US">
                <a:latin typeface="Calibri" pitchFamily="34" charset="0"/>
              </a:rPr>
              <a:t>and know you will be successful on </a:t>
            </a:r>
          </a:p>
          <a:p>
            <a:pPr algn="ctr"/>
            <a:r>
              <a:rPr lang="en-US">
                <a:latin typeface="Calibri" pitchFamily="34" charset="0"/>
              </a:rPr>
              <a:t>Grade 8 Science MCAS.</a:t>
            </a:r>
          </a:p>
          <a:p>
            <a:pPr algn="ctr"/>
            <a:endParaRPr lang="en-US">
              <a:latin typeface="Calibri" pitchFamily="34" charset="0"/>
            </a:endParaRPr>
          </a:p>
          <a:p>
            <a:pPr algn="ctr"/>
            <a:r>
              <a:rPr lang="en-US">
                <a:latin typeface="Calibri" pitchFamily="34" charset="0"/>
              </a:rPr>
              <a:t>YOU CAN DO IT!!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438" y="1358900"/>
            <a:ext cx="392112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2789238" y="547688"/>
            <a:ext cx="36115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Arial Black" pitchFamily="34" charset="0"/>
              </a:rPr>
              <a:t>PROKARYOTES</a:t>
            </a:r>
          </a:p>
        </p:txBody>
      </p:sp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4248150" y="1519238"/>
            <a:ext cx="5153025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u="sng">
                <a:latin typeface="Calibri" pitchFamily="34" charset="0"/>
              </a:rPr>
              <a:t>Prokaryotes</a:t>
            </a:r>
            <a:r>
              <a:rPr lang="en-US" sz="2800">
                <a:latin typeface="Calibri" pitchFamily="34" charset="0"/>
              </a:rPr>
              <a:t> are simple, </a:t>
            </a:r>
          </a:p>
          <a:p>
            <a:r>
              <a:rPr lang="en-US" sz="2800">
                <a:latin typeface="Calibri" pitchFamily="34" charset="0"/>
              </a:rPr>
              <a:t>single celled organisms,</a:t>
            </a:r>
          </a:p>
          <a:p>
            <a:r>
              <a:rPr lang="en-US" sz="2800">
                <a:latin typeface="Calibri" pitchFamily="34" charset="0"/>
              </a:rPr>
              <a:t>such as  </a:t>
            </a:r>
            <a:r>
              <a:rPr lang="en-US" sz="2800" b="1" u="sng">
                <a:solidFill>
                  <a:srgbClr val="FF0000"/>
                </a:solidFill>
                <a:latin typeface="Calibri" pitchFamily="34" charset="0"/>
              </a:rPr>
              <a:t>yeast and bacteria</a:t>
            </a:r>
            <a:r>
              <a:rPr lang="en-US" sz="2800">
                <a:latin typeface="Calibri" pitchFamily="34" charset="0"/>
              </a:rPr>
              <a:t>.  </a:t>
            </a:r>
          </a:p>
          <a:p>
            <a:endParaRPr lang="en-US" sz="2800">
              <a:latin typeface="Calibri" pitchFamily="34" charset="0"/>
            </a:endParaRPr>
          </a:p>
          <a:p>
            <a:r>
              <a:rPr lang="en-US" sz="2800" b="1" u="sng">
                <a:latin typeface="Calibri" pitchFamily="34" charset="0"/>
              </a:rPr>
              <a:t>Prokaryotic cells</a:t>
            </a:r>
            <a:r>
              <a:rPr lang="en-US" sz="2800" b="1">
                <a:latin typeface="Calibri" pitchFamily="34" charset="0"/>
              </a:rPr>
              <a:t> </a:t>
            </a:r>
            <a:r>
              <a:rPr lang="en-US" sz="2800" b="1" u="sng">
                <a:solidFill>
                  <a:srgbClr val="FF0000"/>
                </a:solidFill>
                <a:latin typeface="Calibri" pitchFamily="34" charset="0"/>
              </a:rPr>
              <a:t>do not </a:t>
            </a:r>
            <a:r>
              <a:rPr lang="en-US" sz="2800">
                <a:latin typeface="Calibri" pitchFamily="34" charset="0"/>
              </a:rPr>
              <a:t>have </a:t>
            </a:r>
          </a:p>
          <a:p>
            <a:r>
              <a:rPr lang="en-US" sz="2800">
                <a:latin typeface="Calibri" pitchFamily="34" charset="0"/>
              </a:rPr>
              <a:t>a </a:t>
            </a:r>
            <a:r>
              <a:rPr lang="en-US" sz="2800" b="1" u="sng">
                <a:solidFill>
                  <a:srgbClr val="FF0000"/>
                </a:solidFill>
                <a:latin typeface="Calibri" pitchFamily="34" charset="0"/>
              </a:rPr>
              <a:t>nucleus</a:t>
            </a:r>
            <a:r>
              <a:rPr lang="en-US" sz="2800">
                <a:latin typeface="Calibri" pitchFamily="34" charset="0"/>
              </a:rPr>
              <a:t>; the DNA is free floating</a:t>
            </a:r>
          </a:p>
          <a:p>
            <a:r>
              <a:rPr lang="en-US" sz="2800">
                <a:latin typeface="Calibri" pitchFamily="34" charset="0"/>
              </a:rPr>
              <a:t>in the cytoplasm.  Prokaryotes</a:t>
            </a:r>
          </a:p>
          <a:p>
            <a:r>
              <a:rPr lang="en-US" sz="2800" b="1" u="sng">
                <a:solidFill>
                  <a:srgbClr val="FF0000"/>
                </a:solidFill>
                <a:latin typeface="Calibri" pitchFamily="34" charset="0"/>
              </a:rPr>
              <a:t>do not </a:t>
            </a:r>
            <a:r>
              <a:rPr lang="en-US" sz="2800">
                <a:latin typeface="Calibri" pitchFamily="34" charset="0"/>
              </a:rPr>
              <a:t>have any membrane </a:t>
            </a:r>
          </a:p>
          <a:p>
            <a:r>
              <a:rPr lang="en-US" sz="2800">
                <a:latin typeface="Calibri" pitchFamily="34" charset="0"/>
              </a:rPr>
              <a:t>bound </a:t>
            </a:r>
            <a:r>
              <a:rPr lang="en-US" sz="2800" b="1" u="sng">
                <a:solidFill>
                  <a:srgbClr val="FF0000"/>
                </a:solidFill>
                <a:latin typeface="Calibri" pitchFamily="34" charset="0"/>
              </a:rPr>
              <a:t>organelles</a:t>
            </a:r>
            <a:r>
              <a:rPr lang="en-US" sz="2800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4"/>
          <p:cNvSpPr txBox="1">
            <a:spLocks noChangeArrowheads="1"/>
          </p:cNvSpPr>
          <p:nvPr/>
        </p:nvSpPr>
        <p:spPr bwMode="auto">
          <a:xfrm>
            <a:off x="2789238" y="547688"/>
            <a:ext cx="33004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Arial Black" pitchFamily="34" charset="0"/>
              </a:rPr>
              <a:t>EUKARYOTES</a:t>
            </a:r>
          </a:p>
        </p:txBody>
      </p:sp>
      <p:sp>
        <p:nvSpPr>
          <p:cNvPr id="15362" name="TextBox 5"/>
          <p:cNvSpPr txBox="1">
            <a:spLocks noChangeArrowheads="1"/>
          </p:cNvSpPr>
          <p:nvPr/>
        </p:nvSpPr>
        <p:spPr bwMode="auto">
          <a:xfrm>
            <a:off x="3949700" y="1868488"/>
            <a:ext cx="515937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u="sng">
                <a:latin typeface="Calibri" pitchFamily="34" charset="0"/>
              </a:rPr>
              <a:t>Eukaryotes</a:t>
            </a:r>
            <a:r>
              <a:rPr lang="en-US" sz="2800">
                <a:latin typeface="Calibri" pitchFamily="34" charset="0"/>
              </a:rPr>
              <a:t> can be single-celled</a:t>
            </a:r>
          </a:p>
          <a:p>
            <a:r>
              <a:rPr lang="en-US" sz="2800">
                <a:latin typeface="Calibri" pitchFamily="34" charset="0"/>
              </a:rPr>
              <a:t>or multi-celled organisms, </a:t>
            </a:r>
          </a:p>
          <a:p>
            <a:r>
              <a:rPr lang="en-US" sz="2800">
                <a:latin typeface="Calibri" pitchFamily="34" charset="0"/>
              </a:rPr>
              <a:t>such as </a:t>
            </a:r>
            <a:r>
              <a:rPr lang="en-US" sz="2800" b="1" u="sng">
                <a:solidFill>
                  <a:srgbClr val="FF0000"/>
                </a:solidFill>
                <a:latin typeface="Calibri" pitchFamily="34" charset="0"/>
              </a:rPr>
              <a:t>protists, fungi, plants</a:t>
            </a:r>
          </a:p>
          <a:p>
            <a:r>
              <a:rPr lang="en-US" sz="2800" b="1" u="sng">
                <a:solidFill>
                  <a:srgbClr val="FF0000"/>
                </a:solidFill>
                <a:latin typeface="Calibri" pitchFamily="34" charset="0"/>
              </a:rPr>
              <a:t>and animals</a:t>
            </a:r>
            <a:r>
              <a:rPr lang="en-US" sz="2800">
                <a:latin typeface="Calibri" pitchFamily="34" charset="0"/>
              </a:rPr>
              <a:t>.</a:t>
            </a:r>
          </a:p>
          <a:p>
            <a:endParaRPr lang="en-US" sz="2800">
              <a:latin typeface="Calibri" pitchFamily="34" charset="0"/>
            </a:endParaRPr>
          </a:p>
          <a:p>
            <a:r>
              <a:rPr lang="en-US" sz="2800" b="1" u="sng">
                <a:latin typeface="Calibri" pitchFamily="34" charset="0"/>
              </a:rPr>
              <a:t>Eukaryotic cells </a:t>
            </a:r>
            <a:r>
              <a:rPr lang="en-US" sz="2800">
                <a:latin typeface="Calibri" pitchFamily="34" charset="0"/>
              </a:rPr>
              <a:t>have a </a:t>
            </a:r>
            <a:r>
              <a:rPr lang="en-US" sz="2800" b="1" u="sng">
                <a:solidFill>
                  <a:srgbClr val="FF0000"/>
                </a:solidFill>
                <a:latin typeface="Calibri" pitchFamily="34" charset="0"/>
              </a:rPr>
              <a:t>nucleus</a:t>
            </a:r>
          </a:p>
          <a:p>
            <a:r>
              <a:rPr lang="en-US" sz="2800">
                <a:latin typeface="Calibri" pitchFamily="34" charset="0"/>
              </a:rPr>
              <a:t>and membrane bound </a:t>
            </a:r>
            <a:r>
              <a:rPr lang="en-US" sz="2800" b="1" u="sng">
                <a:solidFill>
                  <a:srgbClr val="FF0000"/>
                </a:solidFill>
                <a:latin typeface="Calibri" pitchFamily="34" charset="0"/>
              </a:rPr>
              <a:t>organelles</a:t>
            </a:r>
            <a:r>
              <a:rPr lang="en-US" sz="2800">
                <a:latin typeface="Calibri" pitchFamily="34" charset="0"/>
              </a:rPr>
              <a:t>.</a:t>
            </a:r>
          </a:p>
        </p:txBody>
      </p:sp>
      <p:pic>
        <p:nvPicPr>
          <p:cNvPr id="1536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013" y="1406525"/>
            <a:ext cx="3049587" cy="17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1"/>
          <p:cNvSpPr txBox="1">
            <a:spLocks noChangeArrowheads="1"/>
          </p:cNvSpPr>
          <p:nvPr/>
        </p:nvSpPr>
        <p:spPr bwMode="auto">
          <a:xfrm>
            <a:off x="1543050" y="4033838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049713"/>
            <a:ext cx="32448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Box 2"/>
          <p:cNvSpPr txBox="1">
            <a:spLocks noChangeArrowheads="1"/>
          </p:cNvSpPr>
          <p:nvPr/>
        </p:nvSpPr>
        <p:spPr bwMode="auto">
          <a:xfrm>
            <a:off x="1144588" y="3387725"/>
            <a:ext cx="12366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Animal Cell</a:t>
            </a:r>
          </a:p>
        </p:txBody>
      </p:sp>
      <p:sp>
        <p:nvSpPr>
          <p:cNvPr id="15367" name="TextBox 8"/>
          <p:cNvSpPr txBox="1">
            <a:spLocks noChangeArrowheads="1"/>
          </p:cNvSpPr>
          <p:nvPr/>
        </p:nvSpPr>
        <p:spPr bwMode="auto">
          <a:xfrm>
            <a:off x="1169988" y="6210300"/>
            <a:ext cx="1062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Plant Cell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4"/>
          <p:cNvSpPr txBox="1">
            <a:spLocks noChangeArrowheads="1"/>
          </p:cNvSpPr>
          <p:nvPr/>
        </p:nvSpPr>
        <p:spPr bwMode="auto">
          <a:xfrm>
            <a:off x="2789238" y="547688"/>
            <a:ext cx="3581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Arial Black" pitchFamily="34" charset="0"/>
              </a:rPr>
              <a:t>ANIMAL CELLS</a:t>
            </a:r>
          </a:p>
        </p:txBody>
      </p:sp>
      <p:pic>
        <p:nvPicPr>
          <p:cNvPr id="1638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1406525"/>
            <a:ext cx="7342188" cy="431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1"/>
          <p:cNvSpPr txBox="1">
            <a:spLocks noChangeArrowheads="1"/>
          </p:cNvSpPr>
          <p:nvPr/>
        </p:nvSpPr>
        <p:spPr bwMode="auto">
          <a:xfrm>
            <a:off x="1543050" y="4033838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631825" y="5876925"/>
            <a:ext cx="73755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u="sng">
                <a:solidFill>
                  <a:srgbClr val="FF0000"/>
                </a:solidFill>
                <a:latin typeface="Calibri" pitchFamily="34" charset="0"/>
              </a:rPr>
              <a:t>BLAST FROM THE PAST!</a:t>
            </a:r>
          </a:p>
          <a:p>
            <a:pPr algn="ctr"/>
            <a:r>
              <a:rPr lang="en-US">
                <a:latin typeface="Calibri" pitchFamily="34" charset="0"/>
              </a:rPr>
              <a:t>CAN YOU MATCH THE ORGANELLES SHOWN ABOVE WITH THEIR FUNCTION?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4"/>
          <p:cNvSpPr txBox="1">
            <a:spLocks noChangeArrowheads="1"/>
          </p:cNvSpPr>
          <p:nvPr/>
        </p:nvSpPr>
        <p:spPr bwMode="auto">
          <a:xfrm>
            <a:off x="2789238" y="547688"/>
            <a:ext cx="3581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Arial Black" pitchFamily="34" charset="0"/>
              </a:rPr>
              <a:t>ANIMAL CELLS</a:t>
            </a:r>
          </a:p>
        </p:txBody>
      </p:sp>
      <p:pic>
        <p:nvPicPr>
          <p:cNvPr id="1741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1406525"/>
            <a:ext cx="7342188" cy="431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1543050" y="4033838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12" name="TextBox 9"/>
          <p:cNvSpPr txBox="1">
            <a:spLocks noChangeArrowheads="1"/>
          </p:cNvSpPr>
          <p:nvPr/>
        </p:nvSpPr>
        <p:spPr bwMode="auto">
          <a:xfrm>
            <a:off x="7294563" y="858838"/>
            <a:ext cx="10969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STORES WATER</a:t>
            </a:r>
          </a:p>
        </p:txBody>
      </p:sp>
      <p:sp>
        <p:nvSpPr>
          <p:cNvPr id="17413" name="TextBox 10"/>
          <p:cNvSpPr txBox="1">
            <a:spLocks noChangeArrowheads="1"/>
          </p:cNvSpPr>
          <p:nvPr/>
        </p:nvSpPr>
        <p:spPr bwMode="auto">
          <a:xfrm>
            <a:off x="7319963" y="2106613"/>
            <a:ext cx="16954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PACKAGES MATERIALS</a:t>
            </a:r>
          </a:p>
        </p:txBody>
      </p:sp>
      <p:sp>
        <p:nvSpPr>
          <p:cNvPr id="17414" name="TextBox 11"/>
          <p:cNvSpPr txBox="1">
            <a:spLocks noChangeArrowheads="1"/>
          </p:cNvSpPr>
          <p:nvPr/>
        </p:nvSpPr>
        <p:spPr bwMode="auto">
          <a:xfrm>
            <a:off x="7326313" y="3525838"/>
            <a:ext cx="14668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PROTEIN</a:t>
            </a:r>
          </a:p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FACTORIES</a:t>
            </a:r>
          </a:p>
        </p:txBody>
      </p:sp>
      <p:sp>
        <p:nvSpPr>
          <p:cNvPr id="17415" name="TextBox 12"/>
          <p:cNvSpPr txBox="1">
            <a:spLocks noChangeArrowheads="1"/>
          </p:cNvSpPr>
          <p:nvPr/>
        </p:nvSpPr>
        <p:spPr bwMode="auto">
          <a:xfrm>
            <a:off x="204788" y="2135188"/>
            <a:ext cx="1538287" cy="646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TRANSPORT TUBES</a:t>
            </a:r>
          </a:p>
        </p:txBody>
      </p:sp>
      <p:sp>
        <p:nvSpPr>
          <p:cNvPr id="17416" name="TextBox 13"/>
          <p:cNvSpPr txBox="1">
            <a:spLocks noChangeArrowheads="1"/>
          </p:cNvSpPr>
          <p:nvPr/>
        </p:nvSpPr>
        <p:spPr bwMode="auto">
          <a:xfrm>
            <a:off x="407988" y="1192213"/>
            <a:ext cx="1957387" cy="646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CONTROL CENTER (Contains DNA)</a:t>
            </a:r>
          </a:p>
        </p:txBody>
      </p:sp>
      <p:sp>
        <p:nvSpPr>
          <p:cNvPr id="17417" name="TextBox 15"/>
          <p:cNvSpPr txBox="1">
            <a:spLocks noChangeArrowheads="1"/>
          </p:cNvSpPr>
          <p:nvPr/>
        </p:nvSpPr>
        <p:spPr bwMode="auto">
          <a:xfrm>
            <a:off x="6062663" y="4283075"/>
            <a:ext cx="2481262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                               </a:t>
            </a:r>
          </a:p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       </a:t>
            </a:r>
          </a:p>
        </p:txBody>
      </p:sp>
      <p:sp>
        <p:nvSpPr>
          <p:cNvPr id="17418" name="TextBox 16"/>
          <p:cNvSpPr txBox="1">
            <a:spLocks noChangeArrowheads="1"/>
          </p:cNvSpPr>
          <p:nvPr/>
        </p:nvSpPr>
        <p:spPr bwMode="auto">
          <a:xfrm>
            <a:off x="7077075" y="4849813"/>
            <a:ext cx="19383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POWERHOUSE</a:t>
            </a:r>
          </a:p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(Releases Energy)</a:t>
            </a:r>
          </a:p>
        </p:txBody>
      </p:sp>
      <p:sp>
        <p:nvSpPr>
          <p:cNvPr id="17419" name="TextBox 17"/>
          <p:cNvSpPr txBox="1">
            <a:spLocks noChangeArrowheads="1"/>
          </p:cNvSpPr>
          <p:nvPr/>
        </p:nvSpPr>
        <p:spPr bwMode="auto">
          <a:xfrm>
            <a:off x="207963" y="3208338"/>
            <a:ext cx="1538287" cy="5857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Calibri" pitchFamily="34" charset="0"/>
              </a:rPr>
              <a:t>BREAKS DOWN</a:t>
            </a:r>
          </a:p>
          <a:p>
            <a:r>
              <a:rPr lang="en-US" sz="1600">
                <a:solidFill>
                  <a:srgbClr val="FF0000"/>
                </a:solidFill>
                <a:latin typeface="Calibri" pitchFamily="34" charset="0"/>
              </a:rPr>
              <a:t>WASTE</a:t>
            </a:r>
          </a:p>
        </p:txBody>
      </p:sp>
      <p:sp>
        <p:nvSpPr>
          <p:cNvPr id="17420" name="TextBox 18"/>
          <p:cNvSpPr txBox="1">
            <a:spLocks noChangeArrowheads="1"/>
          </p:cNvSpPr>
          <p:nvPr/>
        </p:nvSpPr>
        <p:spPr bwMode="auto">
          <a:xfrm>
            <a:off x="136525" y="4108450"/>
            <a:ext cx="1538288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Calibri" pitchFamily="34" charset="0"/>
              </a:rPr>
              <a:t>JELLO-LIKE</a:t>
            </a:r>
          </a:p>
          <a:p>
            <a:r>
              <a:rPr lang="en-US" sz="1600">
                <a:solidFill>
                  <a:srgbClr val="FF0000"/>
                </a:solidFill>
                <a:latin typeface="Calibri" pitchFamily="34" charset="0"/>
              </a:rPr>
              <a:t>SUBSTANCE</a:t>
            </a:r>
          </a:p>
        </p:txBody>
      </p:sp>
      <p:sp>
        <p:nvSpPr>
          <p:cNvPr id="17421" name="TextBox 19"/>
          <p:cNvSpPr txBox="1">
            <a:spLocks noChangeArrowheads="1"/>
          </p:cNvSpPr>
          <p:nvPr/>
        </p:nvSpPr>
        <p:spPr bwMode="auto">
          <a:xfrm>
            <a:off x="174625" y="5203825"/>
            <a:ext cx="1169988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Calibri" pitchFamily="34" charset="0"/>
              </a:rPr>
              <a:t>PROTECTS</a:t>
            </a:r>
          </a:p>
          <a:p>
            <a:r>
              <a:rPr lang="en-US" sz="1600">
                <a:solidFill>
                  <a:srgbClr val="FF0000"/>
                </a:solidFill>
                <a:latin typeface="Calibri" pitchFamily="34" charset="0"/>
              </a:rPr>
              <a:t>CELL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Cell Parts &amp; Function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17638"/>
          <a:ext cx="8229600" cy="4186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418581">
                <a:tc>
                  <a:txBody>
                    <a:bodyPr/>
                    <a:lstStyle/>
                    <a:p>
                      <a:r>
                        <a:rPr lang="en-US" dirty="0" smtClean="0"/>
                        <a:t>ORGANELLE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NICKNAME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Function</a:t>
                      </a:r>
                      <a:endParaRPr lang="en-US" dirty="0"/>
                    </a:p>
                  </a:txBody>
                  <a:tcPr/>
                </a:tc>
              </a:tr>
              <a:tr h="418581">
                <a:tc>
                  <a:txBody>
                    <a:bodyPr/>
                    <a:lstStyle/>
                    <a:p>
                      <a:r>
                        <a:rPr lang="en-US" dirty="0" smtClean="0"/>
                        <a:t>NUCLEUS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“THE BOSS”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DNA found here</a:t>
                      </a:r>
                      <a:endParaRPr lang="en-US" dirty="0"/>
                    </a:p>
                  </a:txBody>
                  <a:tcPr/>
                </a:tc>
              </a:tr>
              <a:tr h="418581">
                <a:tc>
                  <a:txBody>
                    <a:bodyPr/>
                    <a:lstStyle/>
                    <a:p>
                      <a:r>
                        <a:rPr lang="en-US" dirty="0" smtClean="0"/>
                        <a:t>CELL MEMBRANE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“THE PROTECTOR”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Surrounds &amp; protects cell</a:t>
                      </a:r>
                      <a:endParaRPr lang="en-US" dirty="0"/>
                    </a:p>
                  </a:txBody>
                  <a:tcPr/>
                </a:tc>
              </a:tr>
              <a:tr h="418581">
                <a:tc>
                  <a:txBody>
                    <a:bodyPr/>
                    <a:lstStyle/>
                    <a:p>
                      <a:r>
                        <a:rPr lang="en-US" dirty="0" smtClean="0"/>
                        <a:t>MITOCHONDRIA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“THE POWERHOUSE”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Releases energy for cell</a:t>
                      </a:r>
                      <a:endParaRPr lang="en-US" dirty="0"/>
                    </a:p>
                  </a:txBody>
                  <a:tcPr/>
                </a:tc>
              </a:tr>
              <a:tr h="418581">
                <a:tc>
                  <a:txBody>
                    <a:bodyPr/>
                    <a:lstStyle/>
                    <a:p>
                      <a:r>
                        <a:rPr lang="en-US" dirty="0" smtClean="0"/>
                        <a:t>VACUOLE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“THE POND”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Stores water</a:t>
                      </a:r>
                      <a:endParaRPr lang="en-US" dirty="0"/>
                    </a:p>
                  </a:txBody>
                  <a:tcPr/>
                </a:tc>
              </a:tr>
              <a:tr h="418581">
                <a:tc>
                  <a:txBody>
                    <a:bodyPr/>
                    <a:lstStyle/>
                    <a:p>
                      <a:r>
                        <a:rPr lang="en-US" dirty="0" smtClean="0"/>
                        <a:t>ENDOPLASMIC RETICULUM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“THE HIGHWAY”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Transport</a:t>
                      </a:r>
                      <a:r>
                        <a:rPr lang="en-US" baseline="0" dirty="0" smtClean="0"/>
                        <a:t> tubes</a:t>
                      </a:r>
                      <a:endParaRPr lang="en-US" dirty="0"/>
                    </a:p>
                  </a:txBody>
                  <a:tcPr/>
                </a:tc>
              </a:tr>
              <a:tr h="418581">
                <a:tc>
                  <a:txBody>
                    <a:bodyPr/>
                    <a:lstStyle/>
                    <a:p>
                      <a:r>
                        <a:rPr lang="en-US" dirty="0" smtClean="0"/>
                        <a:t>CYTOPLASM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“THE JELLO”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Surrounds organelles</a:t>
                      </a:r>
                      <a:endParaRPr lang="en-US" dirty="0"/>
                    </a:p>
                  </a:txBody>
                  <a:tcPr/>
                </a:tc>
              </a:tr>
              <a:tr h="418581">
                <a:tc>
                  <a:txBody>
                    <a:bodyPr/>
                    <a:lstStyle/>
                    <a:p>
                      <a:r>
                        <a:rPr lang="en-US" dirty="0" smtClean="0"/>
                        <a:t>RIBOSOMES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“THE FACTORIES”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Make proteins</a:t>
                      </a:r>
                      <a:endParaRPr lang="en-US" dirty="0"/>
                    </a:p>
                  </a:txBody>
                  <a:tcPr/>
                </a:tc>
              </a:tr>
              <a:tr h="418581">
                <a:tc>
                  <a:txBody>
                    <a:bodyPr/>
                    <a:lstStyle/>
                    <a:p>
                      <a:r>
                        <a:rPr lang="en-US" dirty="0" smtClean="0"/>
                        <a:t>LYSOSOMES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“THE GARBAGE TRUCK”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Surrounds organelles</a:t>
                      </a:r>
                      <a:endParaRPr lang="en-US" dirty="0"/>
                    </a:p>
                  </a:txBody>
                  <a:tcPr/>
                </a:tc>
              </a:tr>
              <a:tr h="418581">
                <a:tc>
                  <a:txBody>
                    <a:bodyPr/>
                    <a:lstStyle/>
                    <a:p>
                      <a:r>
                        <a:rPr lang="en-US" dirty="0" smtClean="0"/>
                        <a:t>GOLGI BODIES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“THE UPS WORKER”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Packages</a:t>
                      </a:r>
                      <a:r>
                        <a:rPr lang="en-US" baseline="0" dirty="0" smtClean="0"/>
                        <a:t> materials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4"/>
          <p:cNvSpPr txBox="1">
            <a:spLocks noChangeArrowheads="1"/>
          </p:cNvSpPr>
          <p:nvPr/>
        </p:nvSpPr>
        <p:spPr bwMode="auto">
          <a:xfrm>
            <a:off x="2789238" y="547688"/>
            <a:ext cx="6134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Arial Black" pitchFamily="34" charset="0"/>
              </a:rPr>
              <a:t>PLANT VS. ANIMAL CELLS</a:t>
            </a:r>
          </a:p>
        </p:txBody>
      </p:sp>
      <p:sp>
        <p:nvSpPr>
          <p:cNvPr id="19458" name="TextBox 5"/>
          <p:cNvSpPr txBox="1">
            <a:spLocks noChangeArrowheads="1"/>
          </p:cNvSpPr>
          <p:nvPr/>
        </p:nvSpPr>
        <p:spPr bwMode="auto">
          <a:xfrm>
            <a:off x="4049713" y="1943100"/>
            <a:ext cx="1841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800">
              <a:latin typeface="Calibri" pitchFamily="34" charset="0"/>
            </a:endParaRPr>
          </a:p>
        </p:txBody>
      </p:sp>
      <p:pic>
        <p:nvPicPr>
          <p:cNvPr id="1945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013" y="1406525"/>
            <a:ext cx="3049587" cy="17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1"/>
          <p:cNvSpPr txBox="1">
            <a:spLocks noChangeArrowheads="1"/>
          </p:cNvSpPr>
          <p:nvPr/>
        </p:nvSpPr>
        <p:spPr bwMode="auto">
          <a:xfrm>
            <a:off x="1543050" y="4033838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049713"/>
            <a:ext cx="32448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Box 2"/>
          <p:cNvSpPr txBox="1">
            <a:spLocks noChangeArrowheads="1"/>
          </p:cNvSpPr>
          <p:nvPr/>
        </p:nvSpPr>
        <p:spPr bwMode="auto">
          <a:xfrm>
            <a:off x="1144588" y="3387725"/>
            <a:ext cx="12366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Animal Cell</a:t>
            </a:r>
          </a:p>
        </p:txBody>
      </p:sp>
      <p:sp>
        <p:nvSpPr>
          <p:cNvPr id="19463" name="TextBox 8"/>
          <p:cNvSpPr txBox="1">
            <a:spLocks noChangeArrowheads="1"/>
          </p:cNvSpPr>
          <p:nvPr/>
        </p:nvSpPr>
        <p:spPr bwMode="auto">
          <a:xfrm>
            <a:off x="1169988" y="6210300"/>
            <a:ext cx="1062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Plant Cell</a:t>
            </a:r>
          </a:p>
        </p:txBody>
      </p:sp>
      <p:sp>
        <p:nvSpPr>
          <p:cNvPr id="19464" name="TextBox 3"/>
          <p:cNvSpPr txBox="1">
            <a:spLocks noChangeArrowheads="1"/>
          </p:cNvSpPr>
          <p:nvPr/>
        </p:nvSpPr>
        <p:spPr bwMode="auto">
          <a:xfrm>
            <a:off x="4108450" y="2565400"/>
            <a:ext cx="44069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latin typeface="Calibri" pitchFamily="34" charset="0"/>
              </a:rPr>
              <a:t>What are three major differences between </a:t>
            </a:r>
          </a:p>
          <a:p>
            <a:pPr algn="ctr"/>
            <a:r>
              <a:rPr lang="en-US" sz="3200">
                <a:latin typeface="Calibri" pitchFamily="34" charset="0"/>
              </a:rPr>
              <a:t>plant and animal cells?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4"/>
          <p:cNvSpPr txBox="1">
            <a:spLocks noChangeArrowheads="1"/>
          </p:cNvSpPr>
          <p:nvPr/>
        </p:nvSpPr>
        <p:spPr bwMode="auto">
          <a:xfrm>
            <a:off x="2789238" y="547688"/>
            <a:ext cx="6134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Arial Black" pitchFamily="34" charset="0"/>
              </a:rPr>
              <a:t>PLANT VS. ANIMAL CELLS</a:t>
            </a:r>
          </a:p>
        </p:txBody>
      </p:sp>
      <p:sp>
        <p:nvSpPr>
          <p:cNvPr id="20482" name="TextBox 5"/>
          <p:cNvSpPr txBox="1">
            <a:spLocks noChangeArrowheads="1"/>
          </p:cNvSpPr>
          <p:nvPr/>
        </p:nvSpPr>
        <p:spPr bwMode="auto">
          <a:xfrm>
            <a:off x="4049713" y="1943100"/>
            <a:ext cx="1841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800">
              <a:latin typeface="Calibri" pitchFamily="34" charset="0"/>
            </a:endParaRPr>
          </a:p>
        </p:txBody>
      </p:sp>
      <p:pic>
        <p:nvPicPr>
          <p:cNvPr id="2048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013" y="1406525"/>
            <a:ext cx="3049587" cy="17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1"/>
          <p:cNvSpPr txBox="1">
            <a:spLocks noChangeArrowheads="1"/>
          </p:cNvSpPr>
          <p:nvPr/>
        </p:nvSpPr>
        <p:spPr bwMode="auto">
          <a:xfrm>
            <a:off x="1543050" y="4033838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049713"/>
            <a:ext cx="32448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Box 2"/>
          <p:cNvSpPr txBox="1">
            <a:spLocks noChangeArrowheads="1"/>
          </p:cNvSpPr>
          <p:nvPr/>
        </p:nvSpPr>
        <p:spPr bwMode="auto">
          <a:xfrm>
            <a:off x="1144588" y="3387725"/>
            <a:ext cx="12366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Animal Cell</a:t>
            </a:r>
          </a:p>
        </p:txBody>
      </p:sp>
      <p:sp>
        <p:nvSpPr>
          <p:cNvPr id="20487" name="TextBox 8"/>
          <p:cNvSpPr txBox="1">
            <a:spLocks noChangeArrowheads="1"/>
          </p:cNvSpPr>
          <p:nvPr/>
        </p:nvSpPr>
        <p:spPr bwMode="auto">
          <a:xfrm>
            <a:off x="1169988" y="6210300"/>
            <a:ext cx="1062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Plant Cell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97250" y="1406525"/>
            <a:ext cx="5118100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US" sz="3200" dirty="0">
                <a:latin typeface="+mn-lt"/>
              </a:rPr>
              <a:t>Plant cells have a boxy shape due to </a:t>
            </a:r>
            <a:r>
              <a:rPr lang="en-US" sz="3200" b="1" u="sng" dirty="0">
                <a:solidFill>
                  <a:srgbClr val="FF0000"/>
                </a:solidFill>
                <a:latin typeface="+mn-lt"/>
              </a:rPr>
              <a:t>cell wall</a:t>
            </a:r>
            <a:r>
              <a:rPr lang="en-US" sz="3200" dirty="0">
                <a:latin typeface="+mn-lt"/>
              </a:rPr>
              <a:t>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en-US" sz="3200" dirty="0">
              <a:latin typeface="+mn-lt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US" sz="3200" dirty="0">
                <a:latin typeface="+mn-lt"/>
              </a:rPr>
              <a:t>Plant cells have </a:t>
            </a:r>
            <a:r>
              <a:rPr lang="en-US" sz="3200" b="1" u="sng" dirty="0">
                <a:solidFill>
                  <a:srgbClr val="008000"/>
                </a:solidFill>
                <a:latin typeface="+mn-lt"/>
              </a:rPr>
              <a:t>chloroplasts</a:t>
            </a:r>
            <a:r>
              <a:rPr lang="en-US" sz="3200" dirty="0">
                <a:latin typeface="+mn-lt"/>
              </a:rPr>
              <a:t>, which allow them to </a:t>
            </a:r>
            <a:r>
              <a:rPr lang="en-US" sz="3200" b="1" u="sng" dirty="0">
                <a:solidFill>
                  <a:srgbClr val="008000"/>
                </a:solidFill>
                <a:latin typeface="+mn-lt"/>
              </a:rPr>
              <a:t>photosynthesize</a:t>
            </a:r>
            <a:r>
              <a:rPr lang="en-US" sz="3200" dirty="0">
                <a:latin typeface="+mn-lt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+mn-lt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US" sz="3200" dirty="0">
                <a:latin typeface="+mn-lt"/>
              </a:rPr>
              <a:t>Plant cells have </a:t>
            </a:r>
            <a:r>
              <a:rPr lang="en-US" sz="3200" b="1" u="sng" dirty="0">
                <a:solidFill>
                  <a:schemeClr val="tx2"/>
                </a:solidFill>
                <a:latin typeface="+mn-lt"/>
              </a:rPr>
              <a:t>large vacuole </a:t>
            </a:r>
            <a:r>
              <a:rPr lang="en-US" sz="3200" dirty="0">
                <a:latin typeface="+mn-lt"/>
              </a:rPr>
              <a:t>for water storage.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4"/>
          <p:cNvSpPr txBox="1">
            <a:spLocks noChangeArrowheads="1"/>
          </p:cNvSpPr>
          <p:nvPr/>
        </p:nvSpPr>
        <p:spPr bwMode="auto">
          <a:xfrm>
            <a:off x="2689225" y="423863"/>
            <a:ext cx="4032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Arial Black" pitchFamily="34" charset="0"/>
              </a:rPr>
              <a:t>CLASSIFICATION</a:t>
            </a:r>
          </a:p>
        </p:txBody>
      </p:sp>
      <p:sp>
        <p:nvSpPr>
          <p:cNvPr id="21506" name="TextBox 5"/>
          <p:cNvSpPr txBox="1">
            <a:spLocks noChangeArrowheads="1"/>
          </p:cNvSpPr>
          <p:nvPr/>
        </p:nvSpPr>
        <p:spPr bwMode="auto">
          <a:xfrm>
            <a:off x="4049713" y="1943100"/>
            <a:ext cx="1841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800">
              <a:latin typeface="Calibri" pitchFamily="34" charset="0"/>
            </a:endParaRPr>
          </a:p>
        </p:txBody>
      </p:sp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1543050" y="4033838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21508" name="Picture 10" descr="LifeSixKingdoms1_000.jpg"/>
          <p:cNvPicPr>
            <a:picLocks noChangeAspect="1"/>
          </p:cNvPicPr>
          <p:nvPr/>
        </p:nvPicPr>
        <p:blipFill>
          <a:blip r:embed="rId2"/>
          <a:srcRect l="-433" t="-8752" r="433" b="50946"/>
          <a:stretch>
            <a:fillRect/>
          </a:stretch>
        </p:blipFill>
        <p:spPr bwMode="auto">
          <a:xfrm>
            <a:off x="0" y="-49213"/>
            <a:ext cx="9059863" cy="690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11"/>
          <p:cNvSpPr txBox="1">
            <a:spLocks noChangeArrowheads="1"/>
          </p:cNvSpPr>
          <p:nvPr/>
        </p:nvSpPr>
        <p:spPr bwMode="auto">
          <a:xfrm>
            <a:off x="447675" y="1519238"/>
            <a:ext cx="31384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Which of the six kingdoms have </a:t>
            </a:r>
            <a:r>
              <a:rPr lang="en-US" b="1" u="sng">
                <a:solidFill>
                  <a:srgbClr val="FF0000"/>
                </a:solidFill>
                <a:latin typeface="Calibri" pitchFamily="34" charset="0"/>
              </a:rPr>
              <a:t>prokaryotic</a:t>
            </a:r>
            <a:r>
              <a:rPr lang="en-US">
                <a:latin typeface="Calibri" pitchFamily="34" charset="0"/>
              </a:rPr>
              <a:t> cells?</a:t>
            </a:r>
          </a:p>
        </p:txBody>
      </p:sp>
      <p:sp>
        <p:nvSpPr>
          <p:cNvPr id="21510" name="Rectangle 12"/>
          <p:cNvSpPr>
            <a:spLocks noChangeArrowheads="1"/>
          </p:cNvSpPr>
          <p:nvPr/>
        </p:nvSpPr>
        <p:spPr bwMode="auto">
          <a:xfrm>
            <a:off x="5576888" y="1476375"/>
            <a:ext cx="314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Which of the six kingdoms have </a:t>
            </a:r>
          </a:p>
          <a:p>
            <a:r>
              <a:rPr lang="en-US" b="1" u="sng">
                <a:solidFill>
                  <a:srgbClr val="FF0000"/>
                </a:solidFill>
                <a:latin typeface="Calibri" pitchFamily="34" charset="0"/>
              </a:rPr>
              <a:t>eukaryotic</a:t>
            </a:r>
            <a:r>
              <a:rPr lang="en-US">
                <a:latin typeface="Calibri" pitchFamily="34" charset="0"/>
              </a:rPr>
              <a:t> cells?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475</Words>
  <Application>Microsoft Office PowerPoint</Application>
  <PresentationFormat>On-screen Show (4:3)</PresentationFormat>
  <Paragraphs>140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Palatino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Cell Parts &amp; Function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Hingham Middle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Kathryn Roberts</dc:creator>
  <cp:lastModifiedBy>mwelch</cp:lastModifiedBy>
  <cp:revision>18</cp:revision>
  <dcterms:created xsi:type="dcterms:W3CDTF">2014-01-01T15:09:24Z</dcterms:created>
  <dcterms:modified xsi:type="dcterms:W3CDTF">2014-11-25T13:56:24Z</dcterms:modified>
</cp:coreProperties>
</file>